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1"/>
  </p:notesMasterIdLst>
  <p:handoutMasterIdLst>
    <p:handoutMasterId r:id="rId62"/>
  </p:handoutMasterIdLst>
  <p:sldIdLst>
    <p:sldId id="256" r:id="rId2"/>
    <p:sldId id="427" r:id="rId3"/>
    <p:sldId id="542" r:id="rId4"/>
    <p:sldId id="494" r:id="rId5"/>
    <p:sldId id="495" r:id="rId6"/>
    <p:sldId id="496" r:id="rId7"/>
    <p:sldId id="498" r:id="rId8"/>
    <p:sldId id="499" r:id="rId9"/>
    <p:sldId id="500" r:id="rId10"/>
    <p:sldId id="502" r:id="rId11"/>
    <p:sldId id="501" r:id="rId12"/>
    <p:sldId id="493" r:id="rId13"/>
    <p:sldId id="503" r:id="rId14"/>
    <p:sldId id="504" r:id="rId15"/>
    <p:sldId id="557" r:id="rId16"/>
    <p:sldId id="505" r:id="rId17"/>
    <p:sldId id="428" r:id="rId18"/>
    <p:sldId id="507" r:id="rId19"/>
    <p:sldId id="506" r:id="rId20"/>
    <p:sldId id="508" r:id="rId21"/>
    <p:sldId id="509" r:id="rId22"/>
    <p:sldId id="522" r:id="rId23"/>
    <p:sldId id="525" r:id="rId24"/>
    <p:sldId id="537" r:id="rId25"/>
    <p:sldId id="514" r:id="rId26"/>
    <p:sldId id="511" r:id="rId27"/>
    <p:sldId id="563" r:id="rId28"/>
    <p:sldId id="526" r:id="rId29"/>
    <p:sldId id="538" r:id="rId30"/>
    <p:sldId id="564" r:id="rId31"/>
    <p:sldId id="566" r:id="rId32"/>
    <p:sldId id="539" r:id="rId33"/>
    <p:sldId id="569" r:id="rId34"/>
    <p:sldId id="574" r:id="rId35"/>
    <p:sldId id="575" r:id="rId36"/>
    <p:sldId id="558" r:id="rId37"/>
    <p:sldId id="527" r:id="rId38"/>
    <p:sldId id="571" r:id="rId39"/>
    <p:sldId id="570" r:id="rId40"/>
    <p:sldId id="528" r:id="rId41"/>
    <p:sldId id="543" r:id="rId42"/>
    <p:sldId id="529" r:id="rId43"/>
    <p:sldId id="572" r:id="rId44"/>
    <p:sldId id="531" r:id="rId45"/>
    <p:sldId id="532" r:id="rId46"/>
    <p:sldId id="517" r:id="rId47"/>
    <p:sldId id="518" r:id="rId48"/>
    <p:sldId id="544" r:id="rId49"/>
    <p:sldId id="552" r:id="rId50"/>
    <p:sldId id="430" r:id="rId51"/>
    <p:sldId id="555" r:id="rId52"/>
    <p:sldId id="536" r:id="rId53"/>
    <p:sldId id="535" r:id="rId54"/>
    <p:sldId id="546" r:id="rId55"/>
    <p:sldId id="547" r:id="rId56"/>
    <p:sldId id="548" r:id="rId57"/>
    <p:sldId id="549" r:id="rId58"/>
    <p:sldId id="534" r:id="rId59"/>
    <p:sldId id="533" r:id="rId60"/>
  </p:sldIdLst>
  <p:sldSz cx="9144000" cy="6858000" type="screen4x3"/>
  <p:notesSz cx="6708775" cy="983615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98">
          <p15:clr>
            <a:srgbClr val="A4A3A4"/>
          </p15:clr>
        </p15:guide>
        <p15:guide id="2" pos="211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5230"/>
  </p:normalViewPr>
  <p:slideViewPr>
    <p:cSldViewPr>
      <p:cViewPr varScale="1">
        <p:scale>
          <a:sx n="83" d="100"/>
          <a:sy n="83" d="100"/>
        </p:scale>
        <p:origin x="2480" y="192"/>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80" d="100"/>
        <a:sy n="80" d="100"/>
      </p:scale>
      <p:origin x="0" y="6000"/>
    </p:cViewPr>
  </p:sorterViewPr>
  <p:notesViewPr>
    <p:cSldViewPr>
      <p:cViewPr varScale="1">
        <p:scale>
          <a:sx n="82" d="100"/>
          <a:sy n="82" d="100"/>
        </p:scale>
        <p:origin x="-2328" y="-90"/>
      </p:cViewPr>
      <p:guideLst>
        <p:guide orient="horz" pos="3098"/>
        <p:guide pos="211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6546" name="Rectangle 2">
            <a:extLst>
              <a:ext uri="{FF2B5EF4-FFF2-40B4-BE49-F238E27FC236}">
                <a16:creationId xmlns:a16="http://schemas.microsoft.com/office/drawing/2014/main" id="{5484F607-05E4-1148-8A53-0046B36FAFAC}"/>
              </a:ext>
            </a:extLst>
          </p:cNvPr>
          <p:cNvSpPr>
            <a:spLocks noGrp="1" noChangeArrowheads="1"/>
          </p:cNvSpPr>
          <p:nvPr>
            <p:ph type="hdr" sz="quarter"/>
          </p:nvPr>
        </p:nvSpPr>
        <p:spPr bwMode="auto">
          <a:xfrm>
            <a:off x="0" y="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charset="0"/>
                <a:ea typeface="ＭＳ Ｐゴシック" charset="0"/>
                <a:cs typeface="ＭＳ Ｐゴシック" charset="0"/>
              </a:defRPr>
            </a:lvl1pPr>
          </a:lstStyle>
          <a:p>
            <a:pPr>
              <a:defRPr/>
            </a:pPr>
            <a:endParaRPr lang="en-US"/>
          </a:p>
        </p:txBody>
      </p:sp>
      <p:sp>
        <p:nvSpPr>
          <p:cNvPr id="876547" name="Rectangle 3">
            <a:extLst>
              <a:ext uri="{FF2B5EF4-FFF2-40B4-BE49-F238E27FC236}">
                <a16:creationId xmlns:a16="http://schemas.microsoft.com/office/drawing/2014/main" id="{0EE441D9-2BF1-F844-B436-87021DD2AC98}"/>
              </a:ext>
            </a:extLst>
          </p:cNvPr>
          <p:cNvSpPr>
            <a:spLocks noGrp="1" noChangeArrowheads="1"/>
          </p:cNvSpPr>
          <p:nvPr>
            <p:ph type="dt" sz="quarter" idx="1"/>
          </p:nvPr>
        </p:nvSpPr>
        <p:spPr bwMode="auto">
          <a:xfrm>
            <a:off x="3810000" y="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ＭＳ Ｐゴシック" charset="0"/>
              </a:defRPr>
            </a:lvl1pPr>
          </a:lstStyle>
          <a:p>
            <a:pPr>
              <a:defRPr/>
            </a:pPr>
            <a:endParaRPr lang="en-US"/>
          </a:p>
        </p:txBody>
      </p:sp>
      <p:sp>
        <p:nvSpPr>
          <p:cNvPr id="876548" name="Rectangle 4">
            <a:extLst>
              <a:ext uri="{FF2B5EF4-FFF2-40B4-BE49-F238E27FC236}">
                <a16:creationId xmlns:a16="http://schemas.microsoft.com/office/drawing/2014/main" id="{6BED07C3-4F93-3945-8A75-472BCE9EF6C5}"/>
              </a:ext>
            </a:extLst>
          </p:cNvPr>
          <p:cNvSpPr>
            <a:spLocks noGrp="1" noChangeArrowheads="1"/>
          </p:cNvSpPr>
          <p:nvPr>
            <p:ph type="ftr" sz="quarter" idx="2"/>
          </p:nvPr>
        </p:nvSpPr>
        <p:spPr bwMode="auto">
          <a:xfrm>
            <a:off x="0" y="9372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charset="0"/>
                <a:ea typeface="ＭＳ Ｐゴシック" charset="0"/>
                <a:cs typeface="ＭＳ Ｐゴシック" charset="0"/>
              </a:defRPr>
            </a:lvl1pPr>
          </a:lstStyle>
          <a:p>
            <a:pPr>
              <a:defRPr/>
            </a:pPr>
            <a:endParaRPr lang="en-US"/>
          </a:p>
        </p:txBody>
      </p:sp>
      <p:sp>
        <p:nvSpPr>
          <p:cNvPr id="876549" name="Rectangle 5">
            <a:extLst>
              <a:ext uri="{FF2B5EF4-FFF2-40B4-BE49-F238E27FC236}">
                <a16:creationId xmlns:a16="http://schemas.microsoft.com/office/drawing/2014/main" id="{F7F14E5A-8770-9843-B524-F2ED49596F67}"/>
              </a:ext>
            </a:extLst>
          </p:cNvPr>
          <p:cNvSpPr>
            <a:spLocks noGrp="1" noChangeArrowheads="1"/>
          </p:cNvSpPr>
          <p:nvPr>
            <p:ph type="sldNum" sz="quarter" idx="3"/>
          </p:nvPr>
        </p:nvSpPr>
        <p:spPr bwMode="auto">
          <a:xfrm>
            <a:off x="3810000" y="9372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B5599930-2C52-2848-AFDD-A5588CEAF309}" type="slidenum">
              <a:rPr lang="en-US" altLang="nb-NO"/>
              <a:pPr>
                <a:defRPr/>
              </a:pPr>
              <a:t>‹#›</a:t>
            </a:fld>
            <a:endParaRPr lang="en-US" altLang="nb-NO"/>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15B2196-049D-0D49-A906-F12F5C1EF41C}"/>
              </a:ext>
            </a:extLst>
          </p:cNvPr>
          <p:cNvSpPr>
            <a:spLocks noGrp="1" noChangeArrowheads="1"/>
          </p:cNvSpPr>
          <p:nvPr>
            <p:ph type="hdr" sz="quarter"/>
          </p:nvPr>
        </p:nvSpPr>
        <p:spPr bwMode="auto">
          <a:xfrm>
            <a:off x="0" y="0"/>
            <a:ext cx="2906713" cy="492125"/>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lvl1pPr algn="l">
              <a:defRPr sz="1200">
                <a:latin typeface="Arial" charset="0"/>
                <a:ea typeface="ＭＳ Ｐゴシック" charset="0"/>
                <a:cs typeface="ＭＳ Ｐゴシック" charset="0"/>
              </a:defRPr>
            </a:lvl1pPr>
          </a:lstStyle>
          <a:p>
            <a:pPr>
              <a:defRPr/>
            </a:pPr>
            <a:endParaRPr lang="en-US"/>
          </a:p>
        </p:txBody>
      </p:sp>
      <p:sp>
        <p:nvSpPr>
          <p:cNvPr id="3075" name="Rectangle 3">
            <a:extLst>
              <a:ext uri="{FF2B5EF4-FFF2-40B4-BE49-F238E27FC236}">
                <a16:creationId xmlns:a16="http://schemas.microsoft.com/office/drawing/2014/main" id="{30766D27-613E-4940-B8DD-58D031EAA87D}"/>
              </a:ext>
            </a:extLst>
          </p:cNvPr>
          <p:cNvSpPr>
            <a:spLocks noGrp="1" noChangeArrowheads="1"/>
          </p:cNvSpPr>
          <p:nvPr>
            <p:ph type="dt" idx="1"/>
          </p:nvPr>
        </p:nvSpPr>
        <p:spPr bwMode="auto">
          <a:xfrm>
            <a:off x="3802063" y="0"/>
            <a:ext cx="2906712" cy="492125"/>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ＭＳ Ｐゴシック" charset="0"/>
              </a:defRPr>
            </a:lvl1pPr>
          </a:lstStyle>
          <a:p>
            <a:pPr>
              <a:defRPr/>
            </a:pPr>
            <a:endParaRPr lang="en-US"/>
          </a:p>
        </p:txBody>
      </p:sp>
      <p:sp>
        <p:nvSpPr>
          <p:cNvPr id="14340" name="Rectangle 4">
            <a:extLst>
              <a:ext uri="{FF2B5EF4-FFF2-40B4-BE49-F238E27FC236}">
                <a16:creationId xmlns:a16="http://schemas.microsoft.com/office/drawing/2014/main" id="{23FA7DDA-042B-624B-8FBA-B949E5AA0EF3}"/>
              </a:ext>
            </a:extLst>
          </p:cNvPr>
          <p:cNvSpPr>
            <a:spLocks noGrp="1" noRot="1" noChangeAspect="1" noChangeArrowheads="1" noTextEdit="1"/>
          </p:cNvSpPr>
          <p:nvPr>
            <p:ph type="sldImg" idx="2"/>
          </p:nvPr>
        </p:nvSpPr>
        <p:spPr bwMode="auto">
          <a:xfrm>
            <a:off x="896938" y="738188"/>
            <a:ext cx="4916487" cy="36877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7189A57F-8F64-2A48-A5B6-F3B3DE636D2F}"/>
              </a:ext>
            </a:extLst>
          </p:cNvPr>
          <p:cNvSpPr>
            <a:spLocks noGrp="1" noChangeArrowheads="1"/>
          </p:cNvSpPr>
          <p:nvPr>
            <p:ph type="body" sz="quarter" idx="3"/>
          </p:nvPr>
        </p:nvSpPr>
        <p:spPr bwMode="auto">
          <a:xfrm>
            <a:off x="893763" y="4672013"/>
            <a:ext cx="4921250" cy="442595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B81823A6-35EA-0648-B6DF-C585FE069BE3}"/>
              </a:ext>
            </a:extLst>
          </p:cNvPr>
          <p:cNvSpPr>
            <a:spLocks noGrp="1" noChangeArrowheads="1"/>
          </p:cNvSpPr>
          <p:nvPr>
            <p:ph type="ftr" sz="quarter" idx="4"/>
          </p:nvPr>
        </p:nvSpPr>
        <p:spPr bwMode="auto">
          <a:xfrm>
            <a:off x="0" y="9344025"/>
            <a:ext cx="2906713" cy="492125"/>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b" anchorCtr="0" compatLnSpc="1">
            <a:prstTxWarp prst="textNoShape">
              <a:avLst/>
            </a:prstTxWarp>
          </a:bodyPr>
          <a:lstStyle>
            <a:lvl1pPr algn="l">
              <a:defRPr sz="1200">
                <a:latin typeface="Arial" charset="0"/>
                <a:ea typeface="ＭＳ Ｐゴシック" charset="0"/>
                <a:cs typeface="ＭＳ Ｐゴシック" charset="0"/>
              </a:defRPr>
            </a:lvl1pPr>
          </a:lstStyle>
          <a:p>
            <a:pPr>
              <a:defRPr/>
            </a:pPr>
            <a:endParaRPr lang="en-US"/>
          </a:p>
        </p:txBody>
      </p:sp>
      <p:sp>
        <p:nvSpPr>
          <p:cNvPr id="3079" name="Rectangle 7">
            <a:extLst>
              <a:ext uri="{FF2B5EF4-FFF2-40B4-BE49-F238E27FC236}">
                <a16:creationId xmlns:a16="http://schemas.microsoft.com/office/drawing/2014/main" id="{34D9A9D8-9F57-3142-9D07-A53FC43DF063}"/>
              </a:ext>
            </a:extLst>
          </p:cNvPr>
          <p:cNvSpPr>
            <a:spLocks noGrp="1" noChangeArrowheads="1"/>
          </p:cNvSpPr>
          <p:nvPr>
            <p:ph type="sldNum" sz="quarter" idx="5"/>
          </p:nvPr>
        </p:nvSpPr>
        <p:spPr bwMode="auto">
          <a:xfrm>
            <a:off x="3802063" y="9344025"/>
            <a:ext cx="2906712" cy="492125"/>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pPr>
              <a:defRPr/>
            </a:pPr>
            <a:fld id="{36324BDD-0C95-5846-B6D0-A0F87F0AC2A6}" type="slidenum">
              <a:rPr lang="en-US" altLang="nb-NO"/>
              <a:pPr>
                <a:defRPr/>
              </a:pPr>
              <a:t>‹#›</a:t>
            </a:fld>
            <a:endParaRPr lang="en-US" altLang="nb-NO"/>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6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6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6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6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en.wikipedia.org/wiki/Sheep" TargetMode="External"/><Relationship Id="rId3" Type="http://schemas.openxmlformats.org/officeDocument/2006/relationships/hyperlink" Target="http://en.wikipedia.org/wiki/Cat" TargetMode="External"/><Relationship Id="rId7" Type="http://schemas.openxmlformats.org/officeDocument/2006/relationships/hyperlink" Target="http://en.wikipedia.org/wiki/Dog"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en.wikipedia.org/wiki/Deer" TargetMode="External"/><Relationship Id="rId5" Type="http://schemas.openxmlformats.org/officeDocument/2006/relationships/hyperlink" Target="http://en.wikipedia.org/wiki/Beaver" TargetMode="External"/><Relationship Id="rId4" Type="http://schemas.openxmlformats.org/officeDocument/2006/relationships/hyperlink" Target="http://en.wikipedia.org/wiki/Cow"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Phylogen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Phylogen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en.wikipedia.org/wiki/Sheep" TargetMode="External"/><Relationship Id="rId3" Type="http://schemas.openxmlformats.org/officeDocument/2006/relationships/hyperlink" Target="http://en.wikipedia.org/wiki/Cat" TargetMode="External"/><Relationship Id="rId7" Type="http://schemas.openxmlformats.org/officeDocument/2006/relationships/hyperlink" Target="http://en.wikipedia.org/wiki/Dog"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en.wikipedia.org/wiki/Deer" TargetMode="External"/><Relationship Id="rId5" Type="http://schemas.openxmlformats.org/officeDocument/2006/relationships/hyperlink" Target="http://en.wikipedia.org/wiki/Beaver" TargetMode="External"/><Relationship Id="rId4" Type="http://schemas.openxmlformats.org/officeDocument/2006/relationships/hyperlink" Target="http://en.wikipedia.org/wiki/Cow"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en.wikipedia.org/wiki/Cysteine"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en.wikipedia.org/wiki/Histidine"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00890B30-B78F-8B45-8952-502B63A60E6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70DBC8C-72FA-F347-A728-09D49513E9E2}" type="slidenum">
              <a:rPr lang="en-US" altLang="nb-NO" sz="1200" smtClean="0"/>
              <a:pPr/>
              <a:t>1</a:t>
            </a:fld>
            <a:endParaRPr lang="en-US" altLang="nb-NO" sz="1200"/>
          </a:p>
        </p:txBody>
      </p:sp>
      <p:sp>
        <p:nvSpPr>
          <p:cNvPr id="17410" name="Rectangle 2">
            <a:extLst>
              <a:ext uri="{FF2B5EF4-FFF2-40B4-BE49-F238E27FC236}">
                <a16:creationId xmlns:a16="http://schemas.microsoft.com/office/drawing/2014/main" id="{114FA08E-8388-C449-9108-E07D7AAB3D25}"/>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1638B3BB-00CE-C44A-9F99-74700A9E17C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nb-NO" altLang="nb-NO">
                <a:latin typeface="Arial" panose="020B0604020202020204" pitchFamily="34" charset="0"/>
                <a:ea typeface="ＭＳ Ｐゴシック" panose="020B0600070205080204" pitchFamily="34" charset="-128"/>
              </a:rPr>
              <a:t>Your background?</a:t>
            </a:r>
          </a:p>
          <a:p>
            <a:pPr eaLnBrk="1" hangingPunct="1"/>
            <a:r>
              <a:rPr lang="nb-NO" altLang="nb-NO">
                <a:latin typeface="Arial" panose="020B0604020202020204" pitchFamily="34" charset="0"/>
                <a:ea typeface="ＭＳ Ｐゴシック" panose="020B0600070205080204" pitchFamily="34" charset="-128"/>
              </a:rPr>
              <a:t>What</a:t>
            </a:r>
            <a:r>
              <a:rPr lang="nb-NO" altLang="en-US">
                <a:latin typeface="Arial" panose="020B0604020202020204" pitchFamily="34" charset="0"/>
                <a:ea typeface="ＭＳ Ｐゴシック" panose="020B0600070205080204" pitchFamily="34" charset="-128"/>
              </a:rPr>
              <a:t>’</a:t>
            </a:r>
            <a:r>
              <a:rPr lang="nb-NO" altLang="nb-NO">
                <a:latin typeface="Arial" panose="020B0604020202020204" pitchFamily="34" charset="0"/>
                <a:ea typeface="ＭＳ Ｐゴシック" panose="020B0600070205080204" pitchFamily="34" charset="-128"/>
              </a:rPr>
              <a:t>s your idea of Bioinformatics?</a:t>
            </a:r>
          </a:p>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97EFFCB5-6767-884F-880F-05325D2680F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7F3FD7B-6AF8-8848-BEA6-F892F70C96DD}" type="slidenum">
              <a:rPr lang="en-US" altLang="nb-NO" sz="1200" smtClean="0"/>
              <a:pPr/>
              <a:t>10</a:t>
            </a:fld>
            <a:endParaRPr lang="en-US" altLang="nb-NO" sz="1200"/>
          </a:p>
        </p:txBody>
      </p:sp>
      <p:sp>
        <p:nvSpPr>
          <p:cNvPr id="36866" name="Rectangle 2">
            <a:extLst>
              <a:ext uri="{FF2B5EF4-FFF2-40B4-BE49-F238E27FC236}">
                <a16:creationId xmlns:a16="http://schemas.microsoft.com/office/drawing/2014/main" id="{D6377F79-7789-8B4D-B95F-5C546C92F228}"/>
              </a:ext>
            </a:extLst>
          </p:cNvPr>
          <p:cNvSpPr>
            <a:spLocks noGrp="1" noRot="1" noChangeAspect="1" noChangeArrowheads="1" noTextEdit="1"/>
          </p:cNvSpPr>
          <p:nvPr>
            <p:ph type="sldImg"/>
          </p:nvPr>
        </p:nvSpPr>
        <p:spPr>
          <a:solidFill>
            <a:srgbClr val="FFFFFF"/>
          </a:solidFill>
          <a:ln/>
        </p:spPr>
      </p:sp>
      <p:sp>
        <p:nvSpPr>
          <p:cNvPr id="36867" name="Rectangle 3">
            <a:extLst>
              <a:ext uri="{FF2B5EF4-FFF2-40B4-BE49-F238E27FC236}">
                <a16:creationId xmlns:a16="http://schemas.microsoft.com/office/drawing/2014/main" id="{6939FE21-238C-9444-9CF5-C69DC13DF63E}"/>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a:latin typeface="Arial" panose="020B0604020202020204" pitchFamily="34" charset="0"/>
                <a:ea typeface="ＭＳ Ｐゴシック" panose="020B0600070205080204" pitchFamily="34" charset="-128"/>
              </a:rPr>
              <a:t>Loop: DNA replicates itself</a:t>
            </a:r>
          </a:p>
          <a:p>
            <a:pPr eaLnBrk="1" hangingPunct="1"/>
            <a:r>
              <a:rPr lang="nb-NO" altLang="nb-NO">
                <a:latin typeface="Arial" panose="020B0604020202020204" pitchFamily="34" charset="0"/>
                <a:ea typeface="ＭＳ Ｐゴシック" panose="020B0600070205080204" pitchFamily="34" charset="-128"/>
              </a:rPr>
              <a:t>Computer science </a:t>
            </a:r>
          </a:p>
          <a:p>
            <a:pPr eaLnBrk="1" hangingPunct="1"/>
            <a:r>
              <a:rPr lang="nb-NO" altLang="nb-NO">
                <a:latin typeface="Arial" panose="020B0604020202020204" pitchFamily="34" charset="0"/>
                <a:ea typeface="ＭＳ Ｐゴシック" panose="020B0600070205080204" pitchFamily="34" charset="-128"/>
              </a:rPr>
              <a:t>-&gt; Cells as machines (computers)</a:t>
            </a:r>
          </a:p>
          <a:p>
            <a:pPr eaLnBrk="1" hangingPunct="1"/>
            <a:r>
              <a:rPr lang="nb-NO" altLang="nb-NO">
                <a:latin typeface="Arial" panose="020B0604020202020204" pitchFamily="34" charset="0"/>
                <a:ea typeface="ＭＳ Ｐゴシック" panose="020B0600070205080204" pitchFamily="34" charset="-128"/>
              </a:rPr>
              <a:t>-&gt; Sequences then basic data structures</a:t>
            </a:r>
          </a:p>
          <a:p>
            <a:pPr eaLnBrk="1" hangingPunct="1"/>
            <a:endParaRPr lang="nb-NO" altLang="nb-NO">
              <a:latin typeface="Arial" panose="020B0604020202020204" pitchFamily="34" charset="0"/>
              <a:ea typeface="ＭＳ Ｐゴシック" panose="020B0600070205080204" pitchFamily="34" charset="-128"/>
            </a:endParaRPr>
          </a:p>
          <a:p>
            <a:pPr eaLnBrk="1" hangingPunct="1"/>
            <a:r>
              <a:rPr lang="nb-NO" altLang="en-US">
                <a:latin typeface="Arial" panose="020B0604020202020204" pitchFamily="34" charset="0"/>
                <a:ea typeface="ＭＳ Ｐゴシック" panose="020B0600070205080204" pitchFamily="34" charset="-128"/>
              </a:rPr>
              <a:t>”</a:t>
            </a:r>
            <a:r>
              <a:rPr lang="nb-NO" altLang="nb-NO">
                <a:latin typeface="Arial" panose="020B0604020202020204" pitchFamily="34" charset="0"/>
                <a:ea typeface="ＭＳ Ｐゴシック" panose="020B0600070205080204" pitchFamily="34" charset="-128"/>
              </a:rPr>
              <a:t>Central dogma</a:t>
            </a:r>
            <a:r>
              <a:rPr lang="nb-NO" altLang="en-US">
                <a:latin typeface="Arial" panose="020B0604020202020204" pitchFamily="34" charset="0"/>
                <a:ea typeface="ＭＳ Ｐゴシック" panose="020B0600070205080204" pitchFamily="34" charset="-128"/>
              </a:rPr>
              <a:t>”</a:t>
            </a:r>
            <a:endParaRPr lang="en-US"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2E588ED6-AEAE-344E-A7B0-C0BB58EC5F2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7598413-9FF3-374E-B015-EF2CF7FB2A4F}" type="slidenum">
              <a:rPr lang="en-US" altLang="nb-NO" sz="1200" smtClean="0"/>
              <a:pPr/>
              <a:t>11</a:t>
            </a:fld>
            <a:endParaRPr lang="en-US" altLang="nb-NO" sz="1200"/>
          </a:p>
        </p:txBody>
      </p:sp>
      <p:sp>
        <p:nvSpPr>
          <p:cNvPr id="38914" name="Rectangle 2">
            <a:extLst>
              <a:ext uri="{FF2B5EF4-FFF2-40B4-BE49-F238E27FC236}">
                <a16:creationId xmlns:a16="http://schemas.microsoft.com/office/drawing/2014/main" id="{A9EBB119-4856-264C-8E07-3D8DFB6ABF48}"/>
              </a:ext>
            </a:extLst>
          </p:cNvPr>
          <p:cNvSpPr>
            <a:spLocks noGrp="1" noRot="1" noChangeAspect="1" noChangeArrowheads="1" noTextEdit="1"/>
          </p:cNvSpPr>
          <p:nvPr>
            <p:ph type="sldImg"/>
          </p:nvPr>
        </p:nvSpPr>
        <p:spPr>
          <a:solidFill>
            <a:srgbClr val="FFFFFF"/>
          </a:solidFill>
          <a:ln/>
        </p:spPr>
      </p:sp>
      <p:sp>
        <p:nvSpPr>
          <p:cNvPr id="38915" name="Rectangle 3">
            <a:extLst>
              <a:ext uri="{FF2B5EF4-FFF2-40B4-BE49-F238E27FC236}">
                <a16:creationId xmlns:a16="http://schemas.microsoft.com/office/drawing/2014/main" id="{A9DF291C-C2E7-A044-9935-FCBBEB9BD229}"/>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65979F14-BCDF-F644-9895-067A8A00BFA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ADDC26F-0E91-DD4D-B832-915CB0DD9079}" type="slidenum">
              <a:rPr lang="en-US" altLang="nb-NO" sz="1200" smtClean="0"/>
              <a:pPr/>
              <a:t>12</a:t>
            </a:fld>
            <a:endParaRPr lang="en-US" altLang="nb-NO" sz="1200"/>
          </a:p>
        </p:txBody>
      </p:sp>
      <p:sp>
        <p:nvSpPr>
          <p:cNvPr id="40962" name="Rectangle 2">
            <a:extLst>
              <a:ext uri="{FF2B5EF4-FFF2-40B4-BE49-F238E27FC236}">
                <a16:creationId xmlns:a16="http://schemas.microsoft.com/office/drawing/2014/main" id="{E3A9B664-9816-0E47-A7E2-0C93ED263A7E}"/>
              </a:ext>
            </a:extLst>
          </p:cNvPr>
          <p:cNvSpPr>
            <a:spLocks noGrp="1" noRot="1" noChangeAspect="1" noChangeArrowheads="1" noTextEdit="1"/>
          </p:cNvSpPr>
          <p:nvPr>
            <p:ph type="sldImg"/>
          </p:nvPr>
        </p:nvSpPr>
        <p:spPr>
          <a:solidFill>
            <a:srgbClr val="FFFFFF"/>
          </a:solidFill>
          <a:ln/>
        </p:spPr>
      </p:sp>
      <p:sp>
        <p:nvSpPr>
          <p:cNvPr id="40963" name="Rectangle 3">
            <a:extLst>
              <a:ext uri="{FF2B5EF4-FFF2-40B4-BE49-F238E27FC236}">
                <a16:creationId xmlns:a16="http://schemas.microsoft.com/office/drawing/2014/main" id="{19181B3A-6922-BD4F-AF92-36AC40F7706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marL="342900" indent="-342900" eaLnBrk="1" hangingPunct="1">
              <a:buFontTx/>
              <a:buAutoNum type="arabicParenR"/>
            </a:pPr>
            <a:r>
              <a:rPr lang="nb-NO" altLang="nb-NO">
                <a:latin typeface="Arial" panose="020B0604020202020204" pitchFamily="34" charset="0"/>
                <a:ea typeface="ＭＳ Ｐゴシック" panose="020B0600070205080204" pitchFamily="34" charset="-128"/>
              </a:rPr>
              <a:t>Function recognition: Look for function in other species; Do KO-experiments; Look for known domains with known function</a:t>
            </a:r>
          </a:p>
          <a:p>
            <a:pPr marL="342900" indent="-342900" eaLnBrk="1" hangingPunct="1">
              <a:buFontTx/>
              <a:buAutoNum type="arabicParenR"/>
            </a:pPr>
            <a:r>
              <a:rPr lang="nb-NO" altLang="nb-NO">
                <a:latin typeface="Arial" panose="020B0604020202020204" pitchFamily="34" charset="0"/>
                <a:ea typeface="ＭＳ Ｐゴシック" panose="020B0600070205080204" pitchFamily="34" charset="-128"/>
              </a:rPr>
              <a:t>Start codon, stop codon, conserved regions indicate promotors</a:t>
            </a:r>
          </a:p>
          <a:p>
            <a:pPr marL="342900" indent="-342900" eaLnBrk="1" hangingPunct="1">
              <a:buFontTx/>
              <a:buAutoNum type="arabicParenR"/>
            </a:pPr>
            <a:r>
              <a:rPr lang="nb-NO" altLang="nb-NO">
                <a:latin typeface="Arial" panose="020B0604020202020204" pitchFamily="34" charset="0"/>
                <a:ea typeface="ＭＳ Ｐゴシック" panose="020B0600070205080204" pitchFamily="34" charset="-128"/>
              </a:rPr>
              <a:t>TFs, miRNA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6546A03A-3415-F24E-8D9F-F3C8A2434AF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0E19B78-164B-AF4B-BF74-27094CCD6DE6}" type="slidenum">
              <a:rPr lang="en-US" altLang="nb-NO" sz="1200" smtClean="0"/>
              <a:pPr/>
              <a:t>13</a:t>
            </a:fld>
            <a:endParaRPr lang="en-US" altLang="nb-NO" sz="1200"/>
          </a:p>
        </p:txBody>
      </p:sp>
      <p:sp>
        <p:nvSpPr>
          <p:cNvPr id="43010" name="Rectangle 2">
            <a:extLst>
              <a:ext uri="{FF2B5EF4-FFF2-40B4-BE49-F238E27FC236}">
                <a16:creationId xmlns:a16="http://schemas.microsoft.com/office/drawing/2014/main" id="{AED940D6-5BF6-7B45-BBB8-DACCC0E28CFC}"/>
              </a:ext>
            </a:extLst>
          </p:cNvPr>
          <p:cNvSpPr>
            <a:spLocks noGrp="1" noRot="1" noChangeAspect="1" noChangeArrowheads="1" noTextEdit="1"/>
          </p:cNvSpPr>
          <p:nvPr>
            <p:ph type="sldImg"/>
          </p:nvPr>
        </p:nvSpPr>
        <p:spPr>
          <a:solidFill>
            <a:srgbClr val="FFFFFF"/>
          </a:solidFill>
          <a:ln/>
        </p:spPr>
      </p:sp>
      <p:sp>
        <p:nvSpPr>
          <p:cNvPr id="43011" name="Rectangle 3">
            <a:extLst>
              <a:ext uri="{FF2B5EF4-FFF2-40B4-BE49-F238E27FC236}">
                <a16:creationId xmlns:a16="http://schemas.microsoft.com/office/drawing/2014/main" id="{5896C6CB-568B-3048-9F84-87E1818C3994}"/>
              </a:ext>
            </a:extLst>
          </p:cNvPr>
          <p:cNvSpPr>
            <a:spLocks noGrp="1" noChangeArrowheads="1"/>
          </p:cNvSpPr>
          <p:nvPr>
            <p:ph type="body" idx="1"/>
          </p:nvPr>
        </p:nvSpPr>
        <p:spPr>
          <a:xfrm>
            <a:off x="671513" y="4672013"/>
            <a:ext cx="5365750" cy="4425950"/>
          </a:xfrm>
          <a:solidFill>
            <a:srgbClr val="FFFFFF"/>
          </a:solidFill>
          <a:ln>
            <a:solidFill>
              <a:srgbClr val="000000"/>
            </a:solidFill>
            <a:miter lim="800000"/>
            <a:headEnd/>
            <a:tailEnd/>
          </a:ln>
        </p:spPr>
        <p:txBody>
          <a:bodyPr/>
          <a:lstStyle/>
          <a:p>
            <a:pPr eaLnBrk="1" hangingPunct="1"/>
            <a:r>
              <a:rPr lang="nb-NO" altLang="nb-NO">
                <a:latin typeface="Arial" panose="020B0604020202020204" pitchFamily="34" charset="0"/>
                <a:ea typeface="ＭＳ Ｐゴシック" panose="020B0600070205080204" pitchFamily="34" charset="-128"/>
              </a:rPr>
              <a:t>756 amino acids</a:t>
            </a:r>
          </a:p>
          <a:p>
            <a:pPr eaLnBrk="1" hangingPunct="1"/>
            <a:endParaRPr lang="nb-NO" altLang="nb-NO">
              <a:latin typeface="Arial" panose="020B0604020202020204" pitchFamily="34" charset="0"/>
              <a:ea typeface="ＭＳ Ｐゴシック" panose="020B0600070205080204" pitchFamily="34" charset="-128"/>
            </a:endParaRPr>
          </a:p>
          <a:p>
            <a:pPr eaLnBrk="1" hangingPunct="1"/>
            <a:r>
              <a:rPr lang="en-US" altLang="nb-NO">
                <a:latin typeface="Arial" panose="020B0604020202020204" pitchFamily="34" charset="0"/>
                <a:ea typeface="ＭＳ Ｐゴシック" panose="020B0600070205080204" pitchFamily="34" charset="-128"/>
              </a:rPr>
              <a:t>Giardia affects humans. It can contaminate water. It is also one of the most common parasites infecting </a:t>
            </a:r>
            <a:r>
              <a:rPr lang="en-US" altLang="nb-NO">
                <a:latin typeface="Arial" panose="020B0604020202020204" pitchFamily="34" charset="0"/>
                <a:ea typeface="ＭＳ Ｐゴシック" panose="020B0600070205080204" pitchFamily="34" charset="-128"/>
                <a:hlinkClick r:id="rId3" tooltip="Cat"/>
              </a:rPr>
              <a:t>cats</a:t>
            </a:r>
            <a:r>
              <a:rPr lang="en-US" altLang="nb-NO">
                <a:latin typeface="Arial" panose="020B0604020202020204" pitchFamily="34" charset="0"/>
                <a:ea typeface="ＭＳ Ｐゴシック" panose="020B0600070205080204" pitchFamily="34" charset="-128"/>
              </a:rPr>
              <a:t>. Mammalian hosts also include </a:t>
            </a:r>
            <a:r>
              <a:rPr lang="en-US" altLang="nb-NO">
                <a:latin typeface="Arial" panose="020B0604020202020204" pitchFamily="34" charset="0"/>
                <a:ea typeface="ＭＳ Ｐゴシック" panose="020B0600070205080204" pitchFamily="34" charset="-128"/>
                <a:hlinkClick r:id="rId4" tooltip="Cow"/>
              </a:rPr>
              <a:t>cows</a:t>
            </a:r>
            <a:r>
              <a:rPr lang="en-US" altLang="nb-NO">
                <a:latin typeface="Arial" panose="020B0604020202020204" pitchFamily="34" charset="0"/>
                <a:ea typeface="ＭＳ Ｐゴシック" panose="020B0600070205080204" pitchFamily="34" charset="-128"/>
              </a:rPr>
              <a:t>, </a:t>
            </a:r>
            <a:r>
              <a:rPr lang="en-US" altLang="nb-NO">
                <a:latin typeface="Arial" panose="020B0604020202020204" pitchFamily="34" charset="0"/>
                <a:ea typeface="ＭＳ Ｐゴシック" panose="020B0600070205080204" pitchFamily="34" charset="-128"/>
                <a:hlinkClick r:id="rId5" tooltip="Beaver"/>
              </a:rPr>
              <a:t>beavers</a:t>
            </a:r>
            <a:r>
              <a:rPr lang="en-US" altLang="nb-NO">
                <a:latin typeface="Arial" panose="020B0604020202020204" pitchFamily="34" charset="0"/>
                <a:ea typeface="ＭＳ Ｐゴシック" panose="020B0600070205080204" pitchFamily="34" charset="-128"/>
              </a:rPr>
              <a:t>, </a:t>
            </a:r>
            <a:r>
              <a:rPr lang="en-US" altLang="nb-NO">
                <a:latin typeface="Arial" panose="020B0604020202020204" pitchFamily="34" charset="0"/>
                <a:ea typeface="ＭＳ Ｐゴシック" panose="020B0600070205080204" pitchFamily="34" charset="-128"/>
                <a:hlinkClick r:id="rId6" tooltip="Deer"/>
              </a:rPr>
              <a:t>deer</a:t>
            </a:r>
            <a:r>
              <a:rPr lang="en-US" altLang="nb-NO">
                <a:latin typeface="Arial" panose="020B0604020202020204" pitchFamily="34" charset="0"/>
                <a:ea typeface="ＭＳ Ｐゴシック" panose="020B0600070205080204" pitchFamily="34" charset="-128"/>
              </a:rPr>
              <a:t>, </a:t>
            </a:r>
            <a:r>
              <a:rPr lang="en-US" altLang="nb-NO">
                <a:latin typeface="Arial" panose="020B0604020202020204" pitchFamily="34" charset="0"/>
                <a:ea typeface="ＭＳ Ｐゴシック" panose="020B0600070205080204" pitchFamily="34" charset="-128"/>
                <a:hlinkClick r:id="rId7" tooltip="Dog"/>
              </a:rPr>
              <a:t>dogs</a:t>
            </a:r>
            <a:r>
              <a:rPr lang="en-US" altLang="nb-NO">
                <a:latin typeface="Arial" panose="020B0604020202020204" pitchFamily="34" charset="0"/>
                <a:ea typeface="ＭＳ Ｐゴシック" panose="020B0600070205080204" pitchFamily="34" charset="-128"/>
              </a:rPr>
              <a:t> and </a:t>
            </a:r>
            <a:r>
              <a:rPr lang="en-US" altLang="nb-NO">
                <a:latin typeface="Arial" panose="020B0604020202020204" pitchFamily="34" charset="0"/>
                <a:ea typeface="ＭＳ Ｐゴシック" panose="020B0600070205080204" pitchFamily="34" charset="-128"/>
                <a:hlinkClick r:id="rId8" tooltip="Sheep"/>
              </a:rPr>
              <a:t>sheep</a:t>
            </a:r>
            <a:r>
              <a:rPr lang="en-US" altLang="nb-NO">
                <a:latin typeface="Arial" panose="020B0604020202020204" pitchFamily="34" charset="0"/>
                <a:ea typeface="ＭＳ Ｐゴシック" panose="020B0600070205080204" pitchFamily="34" charset="-128"/>
              </a:rPr>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BC9E1B72-D583-9C4C-A83C-553450B111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93F182F-55CC-3F42-B241-105C006CBD24}" type="slidenum">
              <a:rPr lang="en-US" altLang="nb-NO" sz="1200" smtClean="0"/>
              <a:pPr/>
              <a:t>14</a:t>
            </a:fld>
            <a:endParaRPr lang="en-US" altLang="nb-NO" sz="1200"/>
          </a:p>
        </p:txBody>
      </p:sp>
      <p:sp>
        <p:nvSpPr>
          <p:cNvPr id="45058" name="Rectangle 2">
            <a:extLst>
              <a:ext uri="{FF2B5EF4-FFF2-40B4-BE49-F238E27FC236}">
                <a16:creationId xmlns:a16="http://schemas.microsoft.com/office/drawing/2014/main" id="{A968716F-1151-FD40-86CE-C90E19529617}"/>
              </a:ext>
            </a:extLst>
          </p:cNvPr>
          <p:cNvSpPr>
            <a:spLocks noGrp="1" noRot="1" noChangeAspect="1" noChangeArrowheads="1" noTextEdit="1"/>
          </p:cNvSpPr>
          <p:nvPr>
            <p:ph type="sldImg"/>
          </p:nvPr>
        </p:nvSpPr>
        <p:spPr>
          <a:solidFill>
            <a:srgbClr val="FFFFFF"/>
          </a:solidFill>
          <a:ln/>
        </p:spPr>
      </p:sp>
      <p:sp>
        <p:nvSpPr>
          <p:cNvPr id="45059" name="Rectangle 3">
            <a:extLst>
              <a:ext uri="{FF2B5EF4-FFF2-40B4-BE49-F238E27FC236}">
                <a16:creationId xmlns:a16="http://schemas.microsoft.com/office/drawing/2014/main" id="{C3234F8D-4411-1240-A52A-BAA5452116A6}"/>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nb-NO" dirty="0">
                <a:latin typeface="Arial" panose="020B0604020202020204" pitchFamily="34" charset="0"/>
                <a:ea typeface="ＭＳ Ｐゴシック" panose="020B0600070205080204" pitchFamily="34" charset="-128"/>
              </a:rPr>
              <a:t>Homologous genes = Genes evolved from common ancestor</a:t>
            </a:r>
          </a:p>
          <a:p>
            <a:pPr eaLnBrk="1" hangingPunct="1"/>
            <a:r>
              <a:rPr lang="en-US" altLang="nb-NO" dirty="0">
                <a:latin typeface="Arial" panose="020B0604020202020204" pitchFamily="34" charset="0"/>
                <a:ea typeface="ＭＳ Ｐゴシック" panose="020B0600070205080204" pitchFamily="34" charset="-128"/>
              </a:rPr>
              <a:t>Analogous genes = Genes with </a:t>
            </a:r>
            <a:r>
              <a:rPr lang="nb-NO" altLang="nb-NO" dirty="0" err="1">
                <a:latin typeface="Arial" panose="020B0604020202020204" pitchFamily="34" charset="0"/>
                <a:ea typeface="ＭＳ Ｐゴシック" panose="020B0600070205080204" pitchFamily="34" charset="-128"/>
              </a:rPr>
              <a:t>similar</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jobs</a:t>
            </a:r>
            <a:r>
              <a:rPr lang="nb-NO" altLang="nb-NO" dirty="0">
                <a:latin typeface="Arial" panose="020B0604020202020204" pitchFamily="34" charset="0"/>
                <a:ea typeface="ＭＳ Ｐゴシック" panose="020B0600070205080204" pitchFamily="34" charset="-128"/>
              </a:rPr>
              <a:t> in </a:t>
            </a:r>
            <a:r>
              <a:rPr lang="nb-NO" altLang="nb-NO" dirty="0" err="1">
                <a:latin typeface="Arial" panose="020B0604020202020204" pitchFamily="34" charset="0"/>
                <a:ea typeface="ＭＳ Ｐゴシック" panose="020B0600070205080204" pitchFamily="34" charset="-128"/>
              </a:rPr>
              <a:t>two</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taxa</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that</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were</a:t>
            </a:r>
            <a:r>
              <a:rPr lang="nb-NO" altLang="nb-NO" dirty="0">
                <a:latin typeface="Arial" panose="020B0604020202020204" pitchFamily="34" charset="0"/>
                <a:ea typeface="ＭＳ Ｐゴシック" panose="020B0600070205080204" pitchFamily="34" charset="-128"/>
              </a:rPr>
              <a:t> not </a:t>
            </a:r>
            <a:r>
              <a:rPr lang="nb-NO" altLang="nb-NO" dirty="0">
                <a:latin typeface="Arial" panose="020B0604020202020204" pitchFamily="34" charset="0"/>
                <a:ea typeface="ＭＳ Ｐゴシック" panose="020B0600070205080204" pitchFamily="34" charset="-128"/>
                <a:hlinkClick r:id="rId3" tooltip="Phylogeny"/>
              </a:rPr>
              <a:t>present in their last common </a:t>
            </a:r>
            <a:r>
              <a:rPr lang="nb-NO" altLang="nb-NO" dirty="0" err="1">
                <a:latin typeface="Arial" panose="020B0604020202020204" pitchFamily="34" charset="0"/>
                <a:ea typeface="ＭＳ Ｐゴシック" panose="020B0600070205080204" pitchFamily="34" charset="-128"/>
                <a:hlinkClick r:id="rId3" tooltip="Phylogeny"/>
              </a:rPr>
              <a:t>ancesto</a:t>
            </a:r>
            <a:r>
              <a:rPr lang="nb-NO" altLang="nb-NO" dirty="0" err="1">
                <a:latin typeface="Arial" panose="020B0604020202020204" pitchFamily="34" charset="0"/>
                <a:ea typeface="ＭＳ Ｐゴシック" panose="020B0600070205080204" pitchFamily="34" charset="-128"/>
              </a:rPr>
              <a:t>r</a:t>
            </a:r>
            <a:endParaRPr lang="nb-NO" altLang="nb-NO" dirty="0">
              <a:latin typeface="Arial" panose="020B0604020202020204" pitchFamily="34" charset="0"/>
              <a:ea typeface="ＭＳ Ｐゴシック" panose="020B0600070205080204" pitchFamily="34" charset="-128"/>
            </a:endParaRPr>
          </a:p>
          <a:p>
            <a:pPr eaLnBrk="1" hangingPunct="1"/>
            <a:endParaRPr lang="en-US" altLang="nb-NO" dirty="0">
              <a:latin typeface="Arial" panose="020B0604020202020204" pitchFamily="34" charset="0"/>
              <a:ea typeface="ＭＳ Ｐゴシック" panose="020B0600070205080204" pitchFamily="34" charset="-128"/>
            </a:endParaRPr>
          </a:p>
          <a:p>
            <a:pPr eaLnBrk="1" hangingPunct="1"/>
            <a:r>
              <a:rPr lang="en-US" altLang="nb-NO" dirty="0">
                <a:latin typeface="Arial" panose="020B0604020202020204" pitchFamily="34" charset="0"/>
                <a:ea typeface="ＭＳ Ｐゴシック" panose="020B0600070205080204" pitchFamily="34" charset="-128"/>
              </a:rPr>
              <a:t>Human: http://</a:t>
            </a:r>
            <a:r>
              <a:rPr lang="en-US" altLang="nb-NO" dirty="0" err="1">
                <a:latin typeface="Arial" panose="020B0604020202020204" pitchFamily="34" charset="0"/>
                <a:ea typeface="ＭＳ Ｐゴシック" panose="020B0600070205080204" pitchFamily="34" charset="-128"/>
              </a:rPr>
              <a:t>www.rcsb.org</a:t>
            </a:r>
            <a:r>
              <a:rPr lang="en-US" altLang="nb-NO" dirty="0">
                <a:latin typeface="Arial" panose="020B0604020202020204" pitchFamily="34" charset="0"/>
                <a:ea typeface="ＭＳ Ｐゴシック" panose="020B0600070205080204" pitchFamily="34" charset="-128"/>
              </a:rPr>
              <a:t>/</a:t>
            </a:r>
            <a:r>
              <a:rPr lang="en-US" altLang="nb-NO" dirty="0" err="1">
                <a:latin typeface="Arial" panose="020B0604020202020204" pitchFamily="34" charset="0"/>
                <a:ea typeface="ＭＳ Ｐゴシック" panose="020B0600070205080204" pitchFamily="34" charset="-128"/>
              </a:rPr>
              <a:t>pdb</a:t>
            </a:r>
            <a:r>
              <a:rPr lang="en-US" altLang="nb-NO" dirty="0">
                <a:latin typeface="Arial" panose="020B0604020202020204" pitchFamily="34" charset="0"/>
                <a:ea typeface="ＭＳ Ｐゴシック" panose="020B0600070205080204" pitchFamily="34" charset="-128"/>
              </a:rPr>
              <a:t>/explore/</a:t>
            </a:r>
            <a:r>
              <a:rPr lang="en-US" altLang="nb-NO" dirty="0" err="1">
                <a:latin typeface="Arial" panose="020B0604020202020204" pitchFamily="34" charset="0"/>
                <a:ea typeface="ＭＳ Ｐゴシック" panose="020B0600070205080204" pitchFamily="34" charset="-128"/>
              </a:rPr>
              <a:t>explore.do?structureId</a:t>
            </a:r>
            <a:r>
              <a:rPr lang="en-US" altLang="nb-NO" dirty="0">
                <a:latin typeface="Arial" panose="020B0604020202020204" pitchFamily="34" charset="0"/>
                <a:ea typeface="ＭＳ Ｐゴシック" panose="020B0600070205080204" pitchFamily="34" charset="-128"/>
              </a:rPr>
              <a:t>=4F8F</a:t>
            </a:r>
          </a:p>
          <a:p>
            <a:pPr eaLnBrk="1" hangingPunct="1"/>
            <a:r>
              <a:rPr lang="en-US" altLang="nb-NO" dirty="0">
                <a:latin typeface="Arial" panose="020B0604020202020204" pitchFamily="34" charset="0"/>
                <a:ea typeface="ＭＳ Ｐゴシック" panose="020B0600070205080204" pitchFamily="34" charset="-128"/>
              </a:rPr>
              <a:t>Bos </a:t>
            </a:r>
            <a:r>
              <a:rPr lang="en-US" altLang="nb-NO" dirty="0" err="1">
                <a:latin typeface="Arial" panose="020B0604020202020204" pitchFamily="34" charset="0"/>
                <a:ea typeface="ＭＳ Ｐゴシック" panose="020B0600070205080204" pitchFamily="34" charset="-128"/>
              </a:rPr>
              <a:t>taurus</a:t>
            </a:r>
            <a:r>
              <a:rPr lang="en-US" altLang="nb-NO" dirty="0">
                <a:latin typeface="Arial" panose="020B0604020202020204" pitchFamily="34" charset="0"/>
                <a:ea typeface="ＭＳ Ｐゴシック" panose="020B0600070205080204" pitchFamily="34" charset="-128"/>
              </a:rPr>
              <a:t>: http://</a:t>
            </a:r>
            <a:r>
              <a:rPr lang="en-US" altLang="nb-NO" dirty="0" err="1">
                <a:latin typeface="Arial" panose="020B0604020202020204" pitchFamily="34" charset="0"/>
                <a:ea typeface="ＭＳ Ｐゴシック" panose="020B0600070205080204" pitchFamily="34" charset="-128"/>
              </a:rPr>
              <a:t>www.rcsb.org</a:t>
            </a:r>
            <a:r>
              <a:rPr lang="en-US" altLang="nb-NO" dirty="0">
                <a:latin typeface="Arial" panose="020B0604020202020204" pitchFamily="34" charset="0"/>
                <a:ea typeface="ＭＳ Ｐゴシック" panose="020B0600070205080204" pitchFamily="34" charset="-128"/>
              </a:rPr>
              <a:t>/</a:t>
            </a:r>
            <a:r>
              <a:rPr lang="en-US" altLang="nb-NO" dirty="0" err="1">
                <a:latin typeface="Arial" panose="020B0604020202020204" pitchFamily="34" charset="0"/>
                <a:ea typeface="ＭＳ Ｐゴシック" panose="020B0600070205080204" pitchFamily="34" charset="-128"/>
              </a:rPr>
              <a:t>pdb</a:t>
            </a:r>
            <a:r>
              <a:rPr lang="en-US" altLang="nb-NO" dirty="0">
                <a:latin typeface="Arial" panose="020B0604020202020204" pitchFamily="34" charset="0"/>
                <a:ea typeface="ＭＳ Ｐゴシック" panose="020B0600070205080204" pitchFamily="34" charset="-128"/>
              </a:rPr>
              <a:t>/explore/</a:t>
            </a:r>
            <a:r>
              <a:rPr lang="en-US" altLang="nb-NO" dirty="0" err="1">
                <a:latin typeface="Arial" panose="020B0604020202020204" pitchFamily="34" charset="0"/>
                <a:ea typeface="ＭＳ Ｐゴシック" panose="020B0600070205080204" pitchFamily="34" charset="-128"/>
              </a:rPr>
              <a:t>explore.do?structureId</a:t>
            </a:r>
            <a:r>
              <a:rPr lang="en-US" altLang="nb-NO" dirty="0">
                <a:latin typeface="Arial" panose="020B0604020202020204" pitchFamily="34" charset="0"/>
                <a:ea typeface="ＭＳ Ｐゴシック" panose="020B0600070205080204" pitchFamily="34" charset="-128"/>
              </a:rPr>
              <a:t>=2A3G</a:t>
            </a:r>
          </a:p>
          <a:p>
            <a:pPr eaLnBrk="1" hangingPunct="1"/>
            <a:endParaRPr lang="en-US" altLang="nb-NO" dirty="0">
              <a:latin typeface="Arial" panose="020B0604020202020204" pitchFamily="34" charset="0"/>
              <a:ea typeface="ＭＳ Ｐゴシック" panose="020B0600070205080204" pitchFamily="34" charset="-128"/>
            </a:endParaRPr>
          </a:p>
          <a:p>
            <a:pPr eaLnBrk="1" hangingPunct="1"/>
            <a:r>
              <a:rPr lang="en-US" altLang="nb-NO" dirty="0">
                <a:latin typeface="Arial" panose="020B0604020202020204" pitchFamily="34" charset="0"/>
                <a:ea typeface="ＭＳ Ｐゴシック" panose="020B0600070205080204" pitchFamily="34" charset="-128"/>
              </a:rPr>
              <a:t>Sequences: http://pbil.univ-lyon1.fr/</a:t>
            </a:r>
            <a:r>
              <a:rPr lang="en-US" altLang="nb-NO" dirty="0" err="1">
                <a:latin typeface="Arial" panose="020B0604020202020204" pitchFamily="34" charset="0"/>
                <a:ea typeface="ＭＳ Ｐゴシック" panose="020B0600070205080204" pitchFamily="34" charset="-128"/>
              </a:rPr>
              <a:t>cgi</a:t>
            </a:r>
            <a:r>
              <a:rPr lang="en-US" altLang="nb-NO" dirty="0">
                <a:latin typeface="Arial" panose="020B0604020202020204" pitchFamily="34" charset="0"/>
                <a:ea typeface="ＭＳ Ｐゴシック" panose="020B0600070205080204" pitchFamily="34" charset="-128"/>
              </a:rPr>
              <a:t>-bin/</a:t>
            </a:r>
            <a:r>
              <a:rPr lang="en-US" altLang="nb-NO" dirty="0" err="1">
                <a:latin typeface="Arial" panose="020B0604020202020204" pitchFamily="34" charset="0"/>
                <a:ea typeface="ＭＳ Ｐゴシック" panose="020B0600070205080204" pitchFamily="34" charset="-128"/>
              </a:rPr>
              <a:t>view-aln-srs.pl?query</a:t>
            </a:r>
            <a:r>
              <a:rPr lang="en-US" altLang="nb-NO" dirty="0">
                <a:latin typeface="Arial" panose="020B0604020202020204" pitchFamily="34" charset="0"/>
                <a:ea typeface="ＭＳ Ｐゴシック" panose="020B0600070205080204" pitchFamily="34" charset="-128"/>
              </a:rPr>
              <a:t>=HOG000261669&amp;db=HOGENOM6&amp;ident=162746032&amp;straln=60&amp;select2=BOVIN29_53_PE4&amp;select15=HS11_PE252</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8E784ECB-12E3-894A-B09F-8CEC5DD9340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B874750-4AE6-4C4B-B4FF-059C4D903F7D}" type="slidenum">
              <a:rPr lang="en-US" altLang="nb-NO" sz="1200" smtClean="0"/>
              <a:pPr/>
              <a:t>15</a:t>
            </a:fld>
            <a:endParaRPr lang="en-US" altLang="nb-NO" sz="1200"/>
          </a:p>
        </p:txBody>
      </p:sp>
      <p:sp>
        <p:nvSpPr>
          <p:cNvPr id="47106" name="Rectangle 2">
            <a:extLst>
              <a:ext uri="{FF2B5EF4-FFF2-40B4-BE49-F238E27FC236}">
                <a16:creationId xmlns:a16="http://schemas.microsoft.com/office/drawing/2014/main" id="{411596F2-A40B-6F44-BEA1-7445E5CC6273}"/>
              </a:ext>
            </a:extLst>
          </p:cNvPr>
          <p:cNvSpPr>
            <a:spLocks noGrp="1" noRot="1" noChangeAspect="1" noChangeArrowheads="1" noTextEdit="1"/>
          </p:cNvSpPr>
          <p:nvPr>
            <p:ph type="sldImg"/>
          </p:nvPr>
        </p:nvSpPr>
        <p:spPr>
          <a:solidFill>
            <a:srgbClr val="FFFFFF"/>
          </a:solidFill>
          <a:ln/>
        </p:spPr>
      </p:sp>
      <p:sp>
        <p:nvSpPr>
          <p:cNvPr id="47107" name="Rectangle 3">
            <a:extLst>
              <a:ext uri="{FF2B5EF4-FFF2-40B4-BE49-F238E27FC236}">
                <a16:creationId xmlns:a16="http://schemas.microsoft.com/office/drawing/2014/main" id="{3DFE1F03-AA66-7048-91CA-AB7BAFA8BB97}"/>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nb-NO" dirty="0">
                <a:latin typeface="Arial" panose="020B0604020202020204" pitchFamily="34" charset="0"/>
                <a:ea typeface="ＭＳ Ｐゴシック" panose="020B0600070205080204" pitchFamily="34" charset="-128"/>
              </a:rPr>
              <a:t>Homologous genes = Genes evolved from common ancestor</a:t>
            </a:r>
          </a:p>
          <a:p>
            <a:pPr eaLnBrk="1" hangingPunct="1"/>
            <a:r>
              <a:rPr lang="en-US" altLang="nb-NO" dirty="0">
                <a:latin typeface="Arial" panose="020B0604020202020204" pitchFamily="34" charset="0"/>
                <a:ea typeface="ＭＳ Ｐゴシック" panose="020B0600070205080204" pitchFamily="34" charset="-128"/>
              </a:rPr>
              <a:t>Analogous genes = Genes with </a:t>
            </a:r>
            <a:r>
              <a:rPr lang="nb-NO" altLang="nb-NO" dirty="0" err="1">
                <a:latin typeface="Arial" panose="020B0604020202020204" pitchFamily="34" charset="0"/>
                <a:ea typeface="ＭＳ Ｐゴシック" panose="020B0600070205080204" pitchFamily="34" charset="-128"/>
              </a:rPr>
              <a:t>similar</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jobs</a:t>
            </a:r>
            <a:r>
              <a:rPr lang="nb-NO" altLang="nb-NO" dirty="0">
                <a:latin typeface="Arial" panose="020B0604020202020204" pitchFamily="34" charset="0"/>
                <a:ea typeface="ＭＳ Ｐゴシック" panose="020B0600070205080204" pitchFamily="34" charset="-128"/>
              </a:rPr>
              <a:t> in </a:t>
            </a:r>
            <a:r>
              <a:rPr lang="nb-NO" altLang="nb-NO" dirty="0" err="1">
                <a:latin typeface="Arial" panose="020B0604020202020204" pitchFamily="34" charset="0"/>
                <a:ea typeface="ＭＳ Ｐゴシック" panose="020B0600070205080204" pitchFamily="34" charset="-128"/>
              </a:rPr>
              <a:t>two</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taxa</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that</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were</a:t>
            </a:r>
            <a:r>
              <a:rPr lang="nb-NO" altLang="nb-NO" dirty="0">
                <a:latin typeface="Arial" panose="020B0604020202020204" pitchFamily="34" charset="0"/>
                <a:ea typeface="ＭＳ Ｐゴシック" panose="020B0600070205080204" pitchFamily="34" charset="-128"/>
              </a:rPr>
              <a:t> not </a:t>
            </a:r>
            <a:r>
              <a:rPr lang="nb-NO" altLang="nb-NO" dirty="0">
                <a:latin typeface="Arial" panose="020B0604020202020204" pitchFamily="34" charset="0"/>
                <a:ea typeface="ＭＳ Ｐゴシック" panose="020B0600070205080204" pitchFamily="34" charset="-128"/>
                <a:hlinkClick r:id="rId3" tooltip="Phylogeny"/>
              </a:rPr>
              <a:t>present in their last common </a:t>
            </a:r>
            <a:r>
              <a:rPr lang="nb-NO" altLang="nb-NO" dirty="0" err="1">
                <a:latin typeface="Arial" panose="020B0604020202020204" pitchFamily="34" charset="0"/>
                <a:ea typeface="ＭＳ Ｐゴシック" panose="020B0600070205080204" pitchFamily="34" charset="-128"/>
                <a:hlinkClick r:id="rId3" tooltip="Phylogeny"/>
              </a:rPr>
              <a:t>ancesto</a:t>
            </a:r>
            <a:r>
              <a:rPr lang="nb-NO" altLang="nb-NO" dirty="0" err="1">
                <a:latin typeface="Arial" panose="020B0604020202020204" pitchFamily="34" charset="0"/>
                <a:ea typeface="ＭＳ Ｐゴシック" panose="020B0600070205080204" pitchFamily="34" charset="-128"/>
              </a:rPr>
              <a:t>r</a:t>
            </a:r>
            <a:endParaRPr lang="nb-NO" altLang="nb-NO" dirty="0">
              <a:latin typeface="Arial" panose="020B0604020202020204" pitchFamily="34" charset="0"/>
              <a:ea typeface="ＭＳ Ｐゴシック" panose="020B0600070205080204" pitchFamily="34" charset="-128"/>
            </a:endParaRPr>
          </a:p>
          <a:p>
            <a:pPr eaLnBrk="1" hangingPunct="1"/>
            <a:endParaRPr lang="en-US" altLang="nb-NO" dirty="0">
              <a:latin typeface="Arial" panose="020B0604020202020204" pitchFamily="34" charset="0"/>
              <a:ea typeface="ＭＳ Ｐゴシック" panose="020B0600070205080204" pitchFamily="34" charset="-128"/>
            </a:endParaRPr>
          </a:p>
          <a:p>
            <a:pPr eaLnBrk="1" hangingPunct="1"/>
            <a:r>
              <a:rPr lang="en-US" altLang="nb-NO" dirty="0">
                <a:latin typeface="Arial" panose="020B0604020202020204" pitchFamily="34" charset="0"/>
                <a:ea typeface="ＭＳ Ｐゴシック" panose="020B0600070205080204" pitchFamily="34" charset="-128"/>
              </a:rPr>
              <a:t>Human: http://</a:t>
            </a:r>
            <a:r>
              <a:rPr lang="en-US" altLang="nb-NO" dirty="0" err="1">
                <a:latin typeface="Arial" panose="020B0604020202020204" pitchFamily="34" charset="0"/>
                <a:ea typeface="ＭＳ Ｐゴシック" panose="020B0600070205080204" pitchFamily="34" charset="-128"/>
              </a:rPr>
              <a:t>www.rcsb.org</a:t>
            </a:r>
            <a:r>
              <a:rPr lang="en-US" altLang="nb-NO" dirty="0">
                <a:latin typeface="Arial" panose="020B0604020202020204" pitchFamily="34" charset="0"/>
                <a:ea typeface="ＭＳ Ｐゴシック" panose="020B0600070205080204" pitchFamily="34" charset="-128"/>
              </a:rPr>
              <a:t>/</a:t>
            </a:r>
            <a:r>
              <a:rPr lang="en-US" altLang="nb-NO" dirty="0" err="1">
                <a:latin typeface="Arial" panose="020B0604020202020204" pitchFamily="34" charset="0"/>
                <a:ea typeface="ＭＳ Ｐゴシック" panose="020B0600070205080204" pitchFamily="34" charset="-128"/>
              </a:rPr>
              <a:t>pdb</a:t>
            </a:r>
            <a:r>
              <a:rPr lang="en-US" altLang="nb-NO" dirty="0">
                <a:latin typeface="Arial" panose="020B0604020202020204" pitchFamily="34" charset="0"/>
                <a:ea typeface="ＭＳ Ｐゴシック" panose="020B0600070205080204" pitchFamily="34" charset="-128"/>
              </a:rPr>
              <a:t>/explore/</a:t>
            </a:r>
            <a:r>
              <a:rPr lang="en-US" altLang="nb-NO" dirty="0" err="1">
                <a:latin typeface="Arial" panose="020B0604020202020204" pitchFamily="34" charset="0"/>
                <a:ea typeface="ＭＳ Ｐゴシック" panose="020B0600070205080204" pitchFamily="34" charset="-128"/>
              </a:rPr>
              <a:t>explore.do?structureId</a:t>
            </a:r>
            <a:r>
              <a:rPr lang="en-US" altLang="nb-NO" dirty="0">
                <a:latin typeface="Arial" panose="020B0604020202020204" pitchFamily="34" charset="0"/>
                <a:ea typeface="ＭＳ Ｐゴシック" panose="020B0600070205080204" pitchFamily="34" charset="-128"/>
              </a:rPr>
              <a:t>=4F8F</a:t>
            </a:r>
          </a:p>
          <a:p>
            <a:pPr eaLnBrk="1" hangingPunct="1"/>
            <a:r>
              <a:rPr lang="en-US" altLang="nb-NO" dirty="0">
                <a:latin typeface="Arial" panose="020B0604020202020204" pitchFamily="34" charset="0"/>
                <a:ea typeface="ＭＳ Ｐゴシック" panose="020B0600070205080204" pitchFamily="34" charset="-128"/>
              </a:rPr>
              <a:t>Bos </a:t>
            </a:r>
            <a:r>
              <a:rPr lang="en-US" altLang="nb-NO" dirty="0" err="1">
                <a:latin typeface="Arial" panose="020B0604020202020204" pitchFamily="34" charset="0"/>
                <a:ea typeface="ＭＳ Ｐゴシック" panose="020B0600070205080204" pitchFamily="34" charset="-128"/>
              </a:rPr>
              <a:t>taurus</a:t>
            </a:r>
            <a:r>
              <a:rPr lang="en-US" altLang="nb-NO" dirty="0">
                <a:latin typeface="Arial" panose="020B0604020202020204" pitchFamily="34" charset="0"/>
                <a:ea typeface="ＭＳ Ｐゴシック" panose="020B0600070205080204" pitchFamily="34" charset="-128"/>
              </a:rPr>
              <a:t>: http://</a:t>
            </a:r>
            <a:r>
              <a:rPr lang="en-US" altLang="nb-NO" dirty="0" err="1">
                <a:latin typeface="Arial" panose="020B0604020202020204" pitchFamily="34" charset="0"/>
                <a:ea typeface="ＭＳ Ｐゴシック" panose="020B0600070205080204" pitchFamily="34" charset="-128"/>
              </a:rPr>
              <a:t>www.rcsb.org</a:t>
            </a:r>
            <a:r>
              <a:rPr lang="en-US" altLang="nb-NO" dirty="0">
                <a:latin typeface="Arial" panose="020B0604020202020204" pitchFamily="34" charset="0"/>
                <a:ea typeface="ＭＳ Ｐゴシック" panose="020B0600070205080204" pitchFamily="34" charset="-128"/>
              </a:rPr>
              <a:t>/</a:t>
            </a:r>
            <a:r>
              <a:rPr lang="en-US" altLang="nb-NO" dirty="0" err="1">
                <a:latin typeface="Arial" panose="020B0604020202020204" pitchFamily="34" charset="0"/>
                <a:ea typeface="ＭＳ Ｐゴシック" panose="020B0600070205080204" pitchFamily="34" charset="-128"/>
              </a:rPr>
              <a:t>pdb</a:t>
            </a:r>
            <a:r>
              <a:rPr lang="en-US" altLang="nb-NO" dirty="0">
                <a:latin typeface="Arial" panose="020B0604020202020204" pitchFamily="34" charset="0"/>
                <a:ea typeface="ＭＳ Ｐゴシック" panose="020B0600070205080204" pitchFamily="34" charset="-128"/>
              </a:rPr>
              <a:t>/explore/</a:t>
            </a:r>
            <a:r>
              <a:rPr lang="en-US" altLang="nb-NO" dirty="0" err="1">
                <a:latin typeface="Arial" panose="020B0604020202020204" pitchFamily="34" charset="0"/>
                <a:ea typeface="ＭＳ Ｐゴシック" panose="020B0600070205080204" pitchFamily="34" charset="-128"/>
              </a:rPr>
              <a:t>explore.do?structureId</a:t>
            </a:r>
            <a:r>
              <a:rPr lang="en-US" altLang="nb-NO" dirty="0">
                <a:latin typeface="Arial" panose="020B0604020202020204" pitchFamily="34" charset="0"/>
                <a:ea typeface="ＭＳ Ｐゴシック" panose="020B0600070205080204" pitchFamily="34" charset="-128"/>
              </a:rPr>
              <a:t>=2A3G</a:t>
            </a:r>
          </a:p>
          <a:p>
            <a:pPr eaLnBrk="1" hangingPunct="1"/>
            <a:endParaRPr lang="en-US" altLang="nb-NO" dirty="0">
              <a:latin typeface="Arial" panose="020B0604020202020204" pitchFamily="34" charset="0"/>
              <a:ea typeface="ＭＳ Ｐゴシック" panose="020B0600070205080204" pitchFamily="34" charset="-128"/>
            </a:endParaRPr>
          </a:p>
          <a:p>
            <a:pPr eaLnBrk="1" hangingPunct="1"/>
            <a:r>
              <a:rPr lang="en-US" altLang="nb-NO" dirty="0">
                <a:latin typeface="Arial" panose="020B0604020202020204" pitchFamily="34" charset="0"/>
                <a:ea typeface="ＭＳ Ｐゴシック" panose="020B0600070205080204" pitchFamily="34" charset="-128"/>
              </a:rPr>
              <a:t>Sequences: http://pbil.univ-lyon1.fr/</a:t>
            </a:r>
            <a:r>
              <a:rPr lang="en-US" altLang="nb-NO" dirty="0" err="1">
                <a:latin typeface="Arial" panose="020B0604020202020204" pitchFamily="34" charset="0"/>
                <a:ea typeface="ＭＳ Ｐゴシック" panose="020B0600070205080204" pitchFamily="34" charset="-128"/>
              </a:rPr>
              <a:t>cgi</a:t>
            </a:r>
            <a:r>
              <a:rPr lang="en-US" altLang="nb-NO" dirty="0">
                <a:latin typeface="Arial" panose="020B0604020202020204" pitchFamily="34" charset="0"/>
                <a:ea typeface="ＭＳ Ｐゴシック" panose="020B0600070205080204" pitchFamily="34" charset="-128"/>
              </a:rPr>
              <a:t>-bin/</a:t>
            </a:r>
            <a:r>
              <a:rPr lang="en-US" altLang="nb-NO" dirty="0" err="1">
                <a:latin typeface="Arial" panose="020B0604020202020204" pitchFamily="34" charset="0"/>
                <a:ea typeface="ＭＳ Ｐゴシック" panose="020B0600070205080204" pitchFamily="34" charset="-128"/>
              </a:rPr>
              <a:t>view-aln-srs.pl?query</a:t>
            </a:r>
            <a:r>
              <a:rPr lang="en-US" altLang="nb-NO" dirty="0">
                <a:latin typeface="Arial" panose="020B0604020202020204" pitchFamily="34" charset="0"/>
                <a:ea typeface="ＭＳ Ｐゴシック" panose="020B0600070205080204" pitchFamily="34" charset="-128"/>
              </a:rPr>
              <a:t>=HOG000261669&amp;db=HOGENOM6&amp;ident=162746032&amp;straln=60&amp;select2=BOVIN29_53_PE4&amp;select15=HS11_PE252</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AAE6CC35-FAA9-3C4A-84F2-BAC439C5B1E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344A135-A475-B244-8296-F906A687CA5A}" type="slidenum">
              <a:rPr lang="en-US" altLang="nb-NO" sz="1200" smtClean="0"/>
              <a:pPr/>
              <a:t>16</a:t>
            </a:fld>
            <a:endParaRPr lang="en-US" altLang="nb-NO" sz="1200"/>
          </a:p>
        </p:txBody>
      </p:sp>
      <p:sp>
        <p:nvSpPr>
          <p:cNvPr id="49154" name="Rectangle 2">
            <a:extLst>
              <a:ext uri="{FF2B5EF4-FFF2-40B4-BE49-F238E27FC236}">
                <a16:creationId xmlns:a16="http://schemas.microsoft.com/office/drawing/2014/main" id="{EAFC4F8D-9180-2242-8E0B-A8679F74FD33}"/>
              </a:ext>
            </a:extLst>
          </p:cNvPr>
          <p:cNvSpPr>
            <a:spLocks noGrp="1" noRot="1" noChangeAspect="1" noChangeArrowheads="1" noTextEdit="1"/>
          </p:cNvSpPr>
          <p:nvPr>
            <p:ph type="sldImg"/>
          </p:nvPr>
        </p:nvSpPr>
        <p:spPr>
          <a:solidFill>
            <a:srgbClr val="FFFFFF"/>
          </a:solidFill>
          <a:ln/>
        </p:spPr>
      </p:sp>
      <p:sp>
        <p:nvSpPr>
          <p:cNvPr id="49155" name="Rectangle 3">
            <a:extLst>
              <a:ext uri="{FF2B5EF4-FFF2-40B4-BE49-F238E27FC236}">
                <a16:creationId xmlns:a16="http://schemas.microsoft.com/office/drawing/2014/main" id="{E64C1B67-13DA-5548-BCC6-5C3E76D53DC4}"/>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3E82ECC-DA1C-114E-B3F2-973AAC27A4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184F221-AF3E-C843-9F18-E3F1357A3E99}" type="slidenum">
              <a:rPr lang="en-US" altLang="nb-NO" sz="1200" smtClean="0"/>
              <a:pPr/>
              <a:t>17</a:t>
            </a:fld>
            <a:endParaRPr lang="en-US" altLang="nb-NO" sz="1200"/>
          </a:p>
        </p:txBody>
      </p:sp>
      <p:sp>
        <p:nvSpPr>
          <p:cNvPr id="51202" name="Rectangle 2">
            <a:extLst>
              <a:ext uri="{FF2B5EF4-FFF2-40B4-BE49-F238E27FC236}">
                <a16:creationId xmlns:a16="http://schemas.microsoft.com/office/drawing/2014/main" id="{DE5182C9-E753-2844-92FA-9253729425AB}"/>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A8969EDA-D1FA-CD45-B20D-1B728CCA9B5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BF3194F5-EC29-834A-A532-4777C989C3F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B76507F-654E-1648-A6E8-C510055A6830}" type="slidenum">
              <a:rPr lang="en-US" altLang="nb-NO" sz="1200" smtClean="0"/>
              <a:pPr/>
              <a:t>18</a:t>
            </a:fld>
            <a:endParaRPr lang="en-US" altLang="nb-NO" sz="1200"/>
          </a:p>
        </p:txBody>
      </p:sp>
      <p:sp>
        <p:nvSpPr>
          <p:cNvPr id="53250" name="Rectangle 2">
            <a:extLst>
              <a:ext uri="{FF2B5EF4-FFF2-40B4-BE49-F238E27FC236}">
                <a16:creationId xmlns:a16="http://schemas.microsoft.com/office/drawing/2014/main" id="{E0E8C22A-68DE-0241-976B-C1E61AD5A445}"/>
              </a:ext>
            </a:extLst>
          </p:cNvPr>
          <p:cNvSpPr>
            <a:spLocks noGrp="1" noRot="1" noChangeAspect="1" noChangeArrowheads="1" noTextEdit="1"/>
          </p:cNvSpPr>
          <p:nvPr>
            <p:ph type="sldImg"/>
          </p:nvPr>
        </p:nvSpPr>
        <p:spPr>
          <a:solidFill>
            <a:srgbClr val="FFFFFF"/>
          </a:solidFill>
          <a:ln/>
        </p:spPr>
      </p:sp>
      <p:sp>
        <p:nvSpPr>
          <p:cNvPr id="53251" name="Rectangle 3">
            <a:extLst>
              <a:ext uri="{FF2B5EF4-FFF2-40B4-BE49-F238E27FC236}">
                <a16:creationId xmlns:a16="http://schemas.microsoft.com/office/drawing/2014/main" id="{656FE103-196F-5148-BEA6-C38BBE9D08B1}"/>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F52E9075-B710-4848-AC59-7C185ACE07F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3293F30-9E5F-1447-8D42-338716090D0F}" type="slidenum">
              <a:rPr lang="en-US" altLang="nb-NO" sz="1200" smtClean="0"/>
              <a:pPr/>
              <a:t>19</a:t>
            </a:fld>
            <a:endParaRPr lang="en-US" altLang="nb-NO" sz="1200"/>
          </a:p>
        </p:txBody>
      </p:sp>
      <p:sp>
        <p:nvSpPr>
          <p:cNvPr id="55298" name="Rectangle 2">
            <a:extLst>
              <a:ext uri="{FF2B5EF4-FFF2-40B4-BE49-F238E27FC236}">
                <a16:creationId xmlns:a16="http://schemas.microsoft.com/office/drawing/2014/main" id="{5D8FBDE1-2D9D-464C-8A8B-6280BAEE1953}"/>
              </a:ext>
            </a:extLst>
          </p:cNvPr>
          <p:cNvSpPr>
            <a:spLocks noGrp="1" noRot="1" noChangeAspect="1" noChangeArrowheads="1" noTextEdit="1"/>
          </p:cNvSpPr>
          <p:nvPr>
            <p:ph type="sldImg"/>
          </p:nvPr>
        </p:nvSpPr>
        <p:spPr>
          <a:solidFill>
            <a:srgbClr val="FFFFFF"/>
          </a:solidFill>
          <a:ln/>
        </p:spPr>
      </p:sp>
      <p:sp>
        <p:nvSpPr>
          <p:cNvPr id="55299" name="Rectangle 3">
            <a:extLst>
              <a:ext uri="{FF2B5EF4-FFF2-40B4-BE49-F238E27FC236}">
                <a16:creationId xmlns:a16="http://schemas.microsoft.com/office/drawing/2014/main" id="{5858C72E-9FC7-DE43-8668-4DFE9FD293D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FE610381-619F-C942-8EE2-41DE28D2D67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8C76CC2-EDC1-DE4C-9A75-003F4DDE9F4D}" type="slidenum">
              <a:rPr lang="en-US" altLang="nb-NO" sz="1200" smtClean="0"/>
              <a:pPr/>
              <a:t>2</a:t>
            </a:fld>
            <a:endParaRPr lang="en-US" altLang="nb-NO" sz="1200"/>
          </a:p>
        </p:txBody>
      </p:sp>
      <p:sp>
        <p:nvSpPr>
          <p:cNvPr id="21506" name="Rectangle 2">
            <a:extLst>
              <a:ext uri="{FF2B5EF4-FFF2-40B4-BE49-F238E27FC236}">
                <a16:creationId xmlns:a16="http://schemas.microsoft.com/office/drawing/2014/main" id="{9079A96D-825B-AE4E-BCEB-4E62AC64E917}"/>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C0117853-18DC-C34F-858B-4E79BCCFC7E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47BE7D14-F12C-2946-B47E-7922D98BA87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DEE6F5E-BA76-684B-9A53-6287DF9F98C5}" type="slidenum">
              <a:rPr lang="en-US" altLang="nb-NO" sz="1200" smtClean="0"/>
              <a:pPr/>
              <a:t>20</a:t>
            </a:fld>
            <a:endParaRPr lang="en-US" altLang="nb-NO" sz="1200"/>
          </a:p>
        </p:txBody>
      </p:sp>
      <p:sp>
        <p:nvSpPr>
          <p:cNvPr id="57346" name="Rectangle 2">
            <a:extLst>
              <a:ext uri="{FF2B5EF4-FFF2-40B4-BE49-F238E27FC236}">
                <a16:creationId xmlns:a16="http://schemas.microsoft.com/office/drawing/2014/main" id="{95E132E8-4F60-0B46-BC47-C872D8A7E05E}"/>
              </a:ext>
            </a:extLst>
          </p:cNvPr>
          <p:cNvSpPr>
            <a:spLocks noGrp="1" noRot="1" noChangeAspect="1" noChangeArrowheads="1" noTextEdit="1"/>
          </p:cNvSpPr>
          <p:nvPr>
            <p:ph type="sldImg"/>
          </p:nvPr>
        </p:nvSpPr>
        <p:spPr>
          <a:solidFill>
            <a:srgbClr val="FFFFFF"/>
          </a:solidFill>
          <a:ln/>
        </p:spPr>
      </p:sp>
      <p:sp>
        <p:nvSpPr>
          <p:cNvPr id="57347" name="Rectangle 3">
            <a:extLst>
              <a:ext uri="{FF2B5EF4-FFF2-40B4-BE49-F238E27FC236}">
                <a16:creationId xmlns:a16="http://schemas.microsoft.com/office/drawing/2014/main" id="{DCBF2D08-4A69-5B49-86A8-33136AAB78B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E14F35E3-C1EF-C849-8892-8E712265B4B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FEFDC4F-EF5D-E44C-969D-29975392FFF0}" type="slidenum">
              <a:rPr lang="en-US" altLang="nb-NO" sz="1200" smtClean="0"/>
              <a:pPr/>
              <a:t>21</a:t>
            </a:fld>
            <a:endParaRPr lang="en-US" altLang="nb-NO" sz="1200"/>
          </a:p>
        </p:txBody>
      </p:sp>
      <p:sp>
        <p:nvSpPr>
          <p:cNvPr id="59394" name="Rectangle 2">
            <a:extLst>
              <a:ext uri="{FF2B5EF4-FFF2-40B4-BE49-F238E27FC236}">
                <a16:creationId xmlns:a16="http://schemas.microsoft.com/office/drawing/2014/main" id="{B17FDB4B-33B9-B64C-A6FC-CB57FC3DBE79}"/>
              </a:ext>
            </a:extLst>
          </p:cNvPr>
          <p:cNvSpPr>
            <a:spLocks noGrp="1" noRot="1" noChangeAspect="1" noChangeArrowheads="1" noTextEdit="1"/>
          </p:cNvSpPr>
          <p:nvPr>
            <p:ph type="sldImg"/>
          </p:nvPr>
        </p:nvSpPr>
        <p:spPr>
          <a:solidFill>
            <a:srgbClr val="FFFFFF"/>
          </a:solidFill>
          <a:ln/>
        </p:spPr>
      </p:sp>
      <p:sp>
        <p:nvSpPr>
          <p:cNvPr id="59395" name="Rectangle 3">
            <a:extLst>
              <a:ext uri="{FF2B5EF4-FFF2-40B4-BE49-F238E27FC236}">
                <a16:creationId xmlns:a16="http://schemas.microsoft.com/office/drawing/2014/main" id="{C3AAB611-7271-8448-99B2-52451B193E71}"/>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dirty="0">
                <a:latin typeface="Arial" panose="020B0604020202020204" pitchFamily="34" charset="0"/>
                <a:ea typeface="ＭＳ Ｐゴシック" panose="020B0600070205080204" pitchFamily="34" charset="-128"/>
              </a:rPr>
              <a:t>Other?</a:t>
            </a:r>
          </a:p>
          <a:p>
            <a:pPr eaLnBrk="1" hangingPunct="1"/>
            <a:r>
              <a:rPr lang="en-US" altLang="nb-NO" dirty="0">
                <a:latin typeface="Arial" panose="020B0604020202020204" pitchFamily="34" charset="0"/>
                <a:ea typeface="ＭＳ Ｐゴシック" panose="020B0600070205080204" pitchFamily="34" charset="-128"/>
              </a:rPr>
              <a:t>LCS(</a:t>
            </a:r>
            <a:r>
              <a:rPr lang="en-US" altLang="nb-NO" sz="1400" dirty="0">
                <a:latin typeface="Courier New" panose="02070309020205020404" pitchFamily="49" charset="0"/>
                <a:ea typeface="ＭＳ Ｐゴシック" panose="020B0600070205080204" pitchFamily="34" charset="-128"/>
              </a:rPr>
              <a:t>AGCTTAGCTG, TCGGATG</a:t>
            </a:r>
            <a:r>
              <a:rPr lang="en-US" altLang="nb-NO" dirty="0">
                <a:latin typeface="Arial" panose="020B0604020202020204" pitchFamily="34" charset="0"/>
                <a:ea typeface="ＭＳ Ｐゴシック" panose="020B0600070205080204" pitchFamily="34" charset="-128"/>
              </a:rPr>
              <a:t>) = 4</a:t>
            </a:r>
          </a:p>
          <a:p>
            <a:pPr eaLnBrk="1" hangingPunct="1"/>
            <a:r>
              <a:rPr lang="en-US" altLang="nb-NO" dirty="0">
                <a:latin typeface="Arial" panose="020B0604020202020204" pitchFamily="34" charset="0"/>
                <a:ea typeface="ＭＳ Ｐゴシック" panose="020B0600070205080204" pitchFamily="34" charset="-128"/>
              </a:rPr>
              <a:t>LCS(</a:t>
            </a:r>
            <a:r>
              <a:rPr lang="en-US" altLang="nb-NO" dirty="0">
                <a:latin typeface="Courier New" panose="02070309020205020404" pitchFamily="49" charset="0"/>
                <a:ea typeface="ＭＳ Ｐゴシック" panose="020B0600070205080204" pitchFamily="34" charset="-128"/>
              </a:rPr>
              <a:t>acggattgc, ttaggatg</a:t>
            </a:r>
            <a:r>
              <a:rPr lang="en-US" altLang="nb-NO" dirty="0">
                <a:latin typeface="Arial" panose="020B0604020202020204" pitchFamily="34" charset="0"/>
                <a:ea typeface="ＭＳ Ｐゴシック" panose="020B0600070205080204" pitchFamily="34" charset="-128"/>
              </a:rPr>
              <a:t>) = 6</a:t>
            </a:r>
          </a:p>
          <a:p>
            <a:pPr eaLnBrk="1" hangingPunct="1"/>
            <a:endParaRPr lang="nb-NO" altLang="nb-NO" dirty="0">
              <a:latin typeface="Arial" panose="020B0604020202020204" pitchFamily="34" charset="0"/>
              <a:ea typeface="ＭＳ Ｐゴシック" panose="020B0600070205080204" pitchFamily="34" charset="-128"/>
            </a:endParaRPr>
          </a:p>
          <a:p>
            <a:pPr eaLnBrk="1" hangingPunct="1"/>
            <a:r>
              <a:rPr lang="nb-NO" altLang="nb-NO" dirty="0" err="1">
                <a:latin typeface="Arial" panose="020B0604020202020204" pitchFamily="34" charset="0"/>
                <a:ea typeface="ＭＳ Ｐゴシック" panose="020B0600070205080204" pitchFamily="34" charset="-128"/>
              </a:rPr>
              <a:t>Solve</a:t>
            </a:r>
            <a:r>
              <a:rPr lang="nb-NO" altLang="nb-NO" dirty="0">
                <a:latin typeface="Arial" panose="020B0604020202020204" pitchFamily="34" charset="0"/>
                <a:ea typeface="ＭＳ Ｐゴシック" panose="020B0600070205080204" pitchFamily="34" charset="-128"/>
              </a:rPr>
              <a:t>: Start </a:t>
            </a:r>
            <a:r>
              <a:rPr lang="nb-NO" altLang="nb-NO" dirty="0" err="1">
                <a:latin typeface="Arial" panose="020B0604020202020204" pitchFamily="34" charset="0"/>
                <a:ea typeface="ＭＳ Ｐゴシック" panose="020B0600070205080204" pitchFamily="34" charset="-128"/>
              </a:rPr>
              <a:t>with</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last letter and more </a:t>
            </a:r>
            <a:r>
              <a:rPr lang="nb-NO" altLang="nb-NO" dirty="0" err="1">
                <a:latin typeface="Arial" panose="020B0604020202020204" pitchFamily="34" charset="0"/>
                <a:ea typeface="ＭＳ Ｐゴシック" panose="020B0600070205080204" pitchFamily="34" charset="-128"/>
              </a:rPr>
              <a:t>your</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way</a:t>
            </a:r>
            <a:r>
              <a:rPr lang="nb-NO" altLang="nb-NO" dirty="0">
                <a:latin typeface="Arial" panose="020B0604020202020204" pitchFamily="34" charset="0"/>
                <a:ea typeface="ＭＳ Ｐゴシック" panose="020B0600070205080204" pitchFamily="34" charset="-128"/>
              </a:rPr>
              <a:t> forward </a:t>
            </a:r>
            <a:r>
              <a:rPr lang="nb-NO" altLang="nb-NO" dirty="0" err="1">
                <a:latin typeface="Arial" panose="020B0604020202020204" pitchFamily="34" charset="0"/>
                <a:ea typeface="ＭＳ Ｐゴシック" panose="020B0600070205080204" pitchFamily="34" charset="-128"/>
              </a:rPr>
              <a:t>until</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no</a:t>
            </a:r>
            <a:r>
              <a:rPr lang="nb-NO" altLang="nb-NO" dirty="0">
                <a:latin typeface="Arial" panose="020B0604020202020204" pitchFamily="34" charset="0"/>
                <a:ea typeface="ＭＳ Ｐゴシック" panose="020B0600070205080204" pitchFamily="34" charset="-128"/>
              </a:rPr>
              <a:t> more </a:t>
            </a:r>
            <a:r>
              <a:rPr lang="nb-NO" altLang="nb-NO" dirty="0" err="1">
                <a:latin typeface="Arial" panose="020B0604020202020204" pitchFamily="34" charset="0"/>
                <a:ea typeface="ＭＳ Ｐゴシック" panose="020B0600070205080204" pitchFamily="34" charset="-128"/>
              </a:rPr>
              <a:t>common</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lerters</a:t>
            </a:r>
            <a:endParaRPr lang="nb-NO" altLang="nb-NO"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8DD45001-7035-BC40-820F-11F005A0AF2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0C7C973-DCA1-2F48-9B7F-C29FDE09D434}" type="slidenum">
              <a:rPr lang="en-US" altLang="nb-NO" sz="1200" smtClean="0"/>
              <a:pPr/>
              <a:t>22</a:t>
            </a:fld>
            <a:endParaRPr lang="en-US" altLang="nb-NO" sz="1200"/>
          </a:p>
        </p:txBody>
      </p:sp>
      <p:sp>
        <p:nvSpPr>
          <p:cNvPr id="65538" name="Rectangle 2">
            <a:extLst>
              <a:ext uri="{FF2B5EF4-FFF2-40B4-BE49-F238E27FC236}">
                <a16:creationId xmlns:a16="http://schemas.microsoft.com/office/drawing/2014/main" id="{3CB65F7F-99AE-1544-B637-D58F7A925749}"/>
              </a:ext>
            </a:extLst>
          </p:cNvPr>
          <p:cNvSpPr>
            <a:spLocks noGrp="1" noRot="1" noChangeAspect="1" noChangeArrowheads="1" noTextEdit="1"/>
          </p:cNvSpPr>
          <p:nvPr>
            <p:ph type="sldImg"/>
          </p:nvPr>
        </p:nvSpPr>
        <p:spPr>
          <a:solidFill>
            <a:srgbClr val="FFFFFF"/>
          </a:solidFill>
          <a:ln/>
        </p:spPr>
      </p:sp>
      <p:sp>
        <p:nvSpPr>
          <p:cNvPr id="65539" name="Rectangle 3">
            <a:extLst>
              <a:ext uri="{FF2B5EF4-FFF2-40B4-BE49-F238E27FC236}">
                <a16:creationId xmlns:a16="http://schemas.microsoft.com/office/drawing/2014/main" id="{1772A27B-892D-6441-9467-10C7EEE0E5C3}"/>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786E5E12-E6F6-E44C-B76F-D76CAD86A78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3A1D6B6-628A-834E-927C-10564CFAEBFC}" type="slidenum">
              <a:rPr lang="en-US" altLang="nb-NO" sz="1200" smtClean="0"/>
              <a:pPr/>
              <a:t>23</a:t>
            </a:fld>
            <a:endParaRPr lang="en-US" altLang="nb-NO" sz="1200"/>
          </a:p>
        </p:txBody>
      </p:sp>
      <p:sp>
        <p:nvSpPr>
          <p:cNvPr id="69634" name="Rectangle 2">
            <a:extLst>
              <a:ext uri="{FF2B5EF4-FFF2-40B4-BE49-F238E27FC236}">
                <a16:creationId xmlns:a16="http://schemas.microsoft.com/office/drawing/2014/main" id="{5867F874-8093-E94B-AF3C-A32B5F39538F}"/>
              </a:ext>
            </a:extLst>
          </p:cNvPr>
          <p:cNvSpPr>
            <a:spLocks noGrp="1" noRot="1" noChangeAspect="1" noChangeArrowheads="1" noTextEdit="1"/>
          </p:cNvSpPr>
          <p:nvPr>
            <p:ph type="sldImg"/>
          </p:nvPr>
        </p:nvSpPr>
        <p:spPr>
          <a:solidFill>
            <a:srgbClr val="FFFFFF"/>
          </a:solidFill>
          <a:ln/>
        </p:spPr>
      </p:sp>
      <p:sp>
        <p:nvSpPr>
          <p:cNvPr id="69635" name="Rectangle 3">
            <a:extLst>
              <a:ext uri="{FF2B5EF4-FFF2-40B4-BE49-F238E27FC236}">
                <a16:creationId xmlns:a16="http://schemas.microsoft.com/office/drawing/2014/main" id="{55914F8A-191D-D747-925C-084781DF8F7A}"/>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dirty="0" err="1">
                <a:latin typeface="Arial" panose="020B0604020202020204" pitchFamily="34" charset="0"/>
                <a:ea typeface="ＭＳ Ｐゴシック" panose="020B0600070205080204" pitchFamily="34" charset="-128"/>
              </a:rPr>
              <a:t>Try</a:t>
            </a:r>
            <a:r>
              <a:rPr lang="nb-NO" altLang="nb-NO" dirty="0">
                <a:latin typeface="Arial" panose="020B0604020202020204" pitchFamily="34" charset="0"/>
                <a:ea typeface="ＭＳ Ｐゴシック" panose="020B0600070205080204" pitchFamily="34" charset="-128"/>
              </a:rPr>
              <a:t> to </a:t>
            </a:r>
            <a:r>
              <a:rPr lang="nb-NO" altLang="nb-NO" dirty="0" err="1">
                <a:latin typeface="Arial" panose="020B0604020202020204" pitchFamily="34" charset="0"/>
                <a:ea typeface="ＭＳ Ｐゴシック" panose="020B0600070205080204" pitchFamily="34" charset="-128"/>
              </a:rPr>
              <a:t>complete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matrix</a:t>
            </a:r>
            <a:r>
              <a:rPr lang="nb-NO" altLang="nb-NO" dirty="0">
                <a:latin typeface="Arial" panose="020B0604020202020204" pitchFamily="34" charset="0"/>
                <a:ea typeface="ＭＳ Ｐゴシック" panose="020B0600070205080204" pitchFamily="34" charset="-128"/>
              </a:rPr>
              <a:t> and make </a:t>
            </a:r>
            <a:r>
              <a:rPr lang="nb-NO" altLang="nb-NO" dirty="0" err="1">
                <a:latin typeface="Arial" panose="020B0604020202020204" pitchFamily="34" charset="0"/>
                <a:ea typeface="ＭＳ Ｐゴシック" panose="020B0600070205080204" pitchFamily="34" charset="-128"/>
              </a:rPr>
              <a:t>arrows</a:t>
            </a:r>
            <a:r>
              <a:rPr lang="nb-NO" altLang="nb-NO" dirty="0">
                <a:latin typeface="Arial" panose="020B0604020202020204" pitchFamily="34" charset="0"/>
                <a:ea typeface="ＭＳ Ｐゴシック" panose="020B0600070205080204" pitchFamily="34" charset="-128"/>
              </a:rPr>
              <a:t> to </a:t>
            </a:r>
            <a:r>
              <a:rPr lang="nb-NO" altLang="nb-NO" dirty="0" err="1">
                <a:latin typeface="Arial" panose="020B0604020202020204" pitchFamily="34" charset="0"/>
                <a:ea typeface="ＭＳ Ｐゴシック" panose="020B0600070205080204" pitchFamily="34" charset="-128"/>
              </a:rPr>
              <a:t>illustrate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where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numbers</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come</a:t>
            </a:r>
            <a:r>
              <a:rPr lang="nb-NO" altLang="nb-NO" dirty="0">
                <a:latin typeface="Arial" panose="020B0604020202020204" pitchFamily="34" charset="0"/>
                <a:ea typeface="ＭＳ Ｐゴシック" panose="020B0600070205080204" pitchFamily="34" charset="-128"/>
              </a:rPr>
              <a:t> from. </a:t>
            </a:r>
          </a:p>
          <a:p>
            <a:pPr eaLnBrk="1" hangingPunct="1"/>
            <a:r>
              <a:rPr lang="nb-NO" altLang="nb-NO" dirty="0">
                <a:latin typeface="Arial" panose="020B0604020202020204" pitchFamily="34" charset="0"/>
                <a:ea typeface="ＭＳ Ｐゴシック" panose="020B0600070205080204" pitchFamily="34" charset="-128"/>
              </a:rPr>
              <a:t>The </a:t>
            </a:r>
            <a:r>
              <a:rPr lang="nb-NO" altLang="nb-NO" dirty="0" err="1">
                <a:latin typeface="Arial" panose="020B0604020202020204" pitchFamily="34" charset="0"/>
                <a:ea typeface="ＭＳ Ｐゴシック" panose="020B0600070205080204" pitchFamily="34" charset="-128"/>
              </a:rPr>
              <a:t>number</a:t>
            </a:r>
            <a:r>
              <a:rPr lang="nb-NO" altLang="nb-NO" dirty="0">
                <a:latin typeface="Arial" panose="020B0604020202020204" pitchFamily="34" charset="0"/>
                <a:ea typeface="ＭＳ Ｐゴシック" panose="020B0600070205080204" pitchFamily="34" charset="-128"/>
              </a:rPr>
              <a:t> in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bottom</a:t>
            </a:r>
            <a:r>
              <a:rPr lang="nb-NO" altLang="nb-NO" dirty="0">
                <a:latin typeface="Arial" panose="020B0604020202020204" pitchFamily="34" charset="0"/>
                <a:ea typeface="ＭＳ Ｐゴシック" panose="020B0600070205080204" pitchFamily="34" charset="-128"/>
              </a:rPr>
              <a:t> right corner is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Longest</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common</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substring</a:t>
            </a:r>
            <a:endParaRPr lang="nb-NO" altLang="nb-NO"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68748DFB-DD1B-6344-8089-CABA3BC023E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144C69B-4CE1-8A47-9EE3-C74794256E9B}" type="slidenum">
              <a:rPr lang="en-US" altLang="nb-NO" sz="1200" smtClean="0"/>
              <a:pPr/>
              <a:t>24</a:t>
            </a:fld>
            <a:endParaRPr lang="en-US" altLang="nb-NO" sz="1200"/>
          </a:p>
        </p:txBody>
      </p:sp>
      <p:sp>
        <p:nvSpPr>
          <p:cNvPr id="73730" name="Rectangle 2">
            <a:extLst>
              <a:ext uri="{FF2B5EF4-FFF2-40B4-BE49-F238E27FC236}">
                <a16:creationId xmlns:a16="http://schemas.microsoft.com/office/drawing/2014/main" id="{3A90D075-927A-054D-A4F3-72DAD4277263}"/>
              </a:ext>
            </a:extLst>
          </p:cNvPr>
          <p:cNvSpPr>
            <a:spLocks noGrp="1" noRot="1" noChangeAspect="1" noChangeArrowheads="1" noTextEdit="1"/>
          </p:cNvSpPr>
          <p:nvPr>
            <p:ph type="sldImg"/>
          </p:nvPr>
        </p:nvSpPr>
        <p:spPr>
          <a:solidFill>
            <a:srgbClr val="FFFFFF"/>
          </a:solidFill>
          <a:ln/>
        </p:spPr>
      </p:sp>
      <p:sp>
        <p:nvSpPr>
          <p:cNvPr id="73731" name="Rectangle 3">
            <a:extLst>
              <a:ext uri="{FF2B5EF4-FFF2-40B4-BE49-F238E27FC236}">
                <a16:creationId xmlns:a16="http://schemas.microsoft.com/office/drawing/2014/main" id="{498F963B-FA3D-E242-838F-D2C7EDFBE4B3}"/>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E89943C9-3333-2A4D-BB4D-9D501F97A2E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5B23BB8-2F9B-1746-9824-42D2C9149041}" type="slidenum">
              <a:rPr lang="en-US" altLang="nb-NO" sz="1200" smtClean="0"/>
              <a:pPr/>
              <a:t>25</a:t>
            </a:fld>
            <a:endParaRPr lang="en-US" altLang="nb-NO" sz="1200"/>
          </a:p>
        </p:txBody>
      </p:sp>
      <p:sp>
        <p:nvSpPr>
          <p:cNvPr id="75778" name="Rectangle 2">
            <a:extLst>
              <a:ext uri="{FF2B5EF4-FFF2-40B4-BE49-F238E27FC236}">
                <a16:creationId xmlns:a16="http://schemas.microsoft.com/office/drawing/2014/main" id="{D1733A1B-9DD3-6942-A376-00077D7F56C3}"/>
              </a:ext>
            </a:extLst>
          </p:cNvPr>
          <p:cNvSpPr>
            <a:spLocks noGrp="1" noRot="1" noChangeAspect="1" noChangeArrowheads="1" noTextEdit="1"/>
          </p:cNvSpPr>
          <p:nvPr>
            <p:ph type="sldImg"/>
          </p:nvPr>
        </p:nvSpPr>
        <p:spPr>
          <a:solidFill>
            <a:srgbClr val="FFFFFF"/>
          </a:solidFill>
          <a:ln/>
        </p:spPr>
      </p:sp>
      <p:sp>
        <p:nvSpPr>
          <p:cNvPr id="75779" name="Rectangle 3">
            <a:extLst>
              <a:ext uri="{FF2B5EF4-FFF2-40B4-BE49-F238E27FC236}">
                <a16:creationId xmlns:a16="http://schemas.microsoft.com/office/drawing/2014/main" id="{B25D20A6-D0A7-A447-88C5-D705AB38FB49}"/>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dirty="0">
                <a:latin typeface="Arial" panose="020B0604020202020204" pitchFamily="34" charset="0"/>
                <a:ea typeface="ＭＳ Ｐゴシック" panose="020B0600070205080204" pitchFamily="34" charset="-128"/>
              </a:rPr>
              <a:t>A </a:t>
            </a:r>
            <a:r>
              <a:rPr lang="nb-NO" altLang="nb-NO" dirty="0" err="1">
                <a:latin typeface="Arial" panose="020B0604020202020204" pitchFamily="34" charset="0"/>
                <a:ea typeface="ＭＳ Ｐゴシック" panose="020B0600070205080204" pitchFamily="34" charset="-128"/>
              </a:rPr>
              <a:t>sequence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can</a:t>
            </a:r>
            <a:r>
              <a:rPr lang="nb-NO" altLang="nb-NO" dirty="0">
                <a:latin typeface="Arial" panose="020B0604020202020204" pitchFamily="34" charset="0"/>
                <a:ea typeface="ＭＳ Ｐゴシック" panose="020B0600070205080204" pitchFamily="34" charset="-128"/>
              </a:rPr>
              <a:t> be </a:t>
            </a:r>
            <a:r>
              <a:rPr lang="nb-NO" altLang="nb-NO" dirty="0" err="1">
                <a:latin typeface="Arial" panose="020B0604020202020204" pitchFamily="34" charset="0"/>
                <a:ea typeface="ＭＳ Ｐゴシック" panose="020B0600070205080204" pitchFamily="34" charset="-128"/>
              </a:rPr>
              <a:t>edited</a:t>
            </a:r>
            <a:r>
              <a:rPr lang="nb-NO" altLang="nb-NO" dirty="0">
                <a:latin typeface="Arial" panose="020B0604020202020204" pitchFamily="34" charset="0"/>
                <a:ea typeface="ＭＳ Ｐゴシック" panose="020B0600070205080204" pitchFamily="34" charset="-128"/>
              </a:rPr>
              <a:t> in </a:t>
            </a:r>
            <a:r>
              <a:rPr lang="nb-NO" altLang="nb-NO" dirty="0" err="1">
                <a:latin typeface="Arial" panose="020B0604020202020204" pitchFamily="34" charset="0"/>
                <a:ea typeface="ＭＳ Ｐゴシック" panose="020B0600070205080204" pitchFamily="34" charset="-128"/>
              </a:rPr>
              <a:t>three</a:t>
            </a:r>
            <a:r>
              <a:rPr lang="nb-NO" altLang="nb-NO" dirty="0">
                <a:latin typeface="Arial" panose="020B0604020202020204" pitchFamily="34" charset="0"/>
                <a:ea typeface="ＭＳ Ｐゴシック" panose="020B0600070205080204" pitchFamily="34" charset="-128"/>
              </a:rPr>
              <a:t> different </a:t>
            </a:r>
            <a:r>
              <a:rPr lang="nb-NO" altLang="nb-NO" dirty="0" err="1">
                <a:latin typeface="Arial" panose="020B0604020202020204" pitchFamily="34" charset="0"/>
                <a:ea typeface="ＭＳ Ｐゴシック" panose="020B0600070205080204" pitchFamily="34" charset="-128"/>
              </a:rPr>
              <a:t>ways</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insertion</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deletion</a:t>
            </a:r>
            <a:r>
              <a:rPr lang="nb-NO" altLang="nb-NO" dirty="0">
                <a:latin typeface="Arial" panose="020B0604020202020204" pitchFamily="34" charset="0"/>
                <a:ea typeface="ＭＳ Ｐゴシック" panose="020B0600070205080204" pitchFamily="34" charset="-128"/>
              </a:rPr>
              <a:t> and </a:t>
            </a:r>
            <a:r>
              <a:rPr lang="nb-NO" altLang="nb-NO" dirty="0" err="1">
                <a:latin typeface="Arial" panose="020B0604020202020204" pitchFamily="34" charset="0"/>
                <a:ea typeface="ＭＳ Ｐゴシック" panose="020B0600070205080204" pitchFamily="34" charset="-128"/>
              </a:rPr>
              <a:t>substitution</a:t>
            </a:r>
            <a:r>
              <a:rPr lang="nb-NO" altLang="nb-NO" dirty="0">
                <a:latin typeface="Arial" panose="020B0604020202020204" pitchFamily="34" charset="0"/>
                <a:ea typeface="ＭＳ Ｐゴシック" panose="020B0600070205080204" pitchFamily="34" charset="-128"/>
              </a:rPr>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22A50995-AC74-5D47-B580-7DBC1F110ED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731CF8B-3CC5-4745-B057-B4876FF3EA61}" type="slidenum">
              <a:rPr lang="en-US" altLang="nb-NO" sz="1200" smtClean="0"/>
              <a:pPr/>
              <a:t>26</a:t>
            </a:fld>
            <a:endParaRPr lang="en-US" altLang="nb-NO" sz="1200"/>
          </a:p>
        </p:txBody>
      </p:sp>
      <p:sp>
        <p:nvSpPr>
          <p:cNvPr id="77826" name="Rectangle 2">
            <a:extLst>
              <a:ext uri="{FF2B5EF4-FFF2-40B4-BE49-F238E27FC236}">
                <a16:creationId xmlns:a16="http://schemas.microsoft.com/office/drawing/2014/main" id="{C99EE477-C749-3443-B5EA-37DD45B62775}"/>
              </a:ext>
            </a:extLst>
          </p:cNvPr>
          <p:cNvSpPr>
            <a:spLocks noGrp="1" noRot="1" noChangeAspect="1" noChangeArrowheads="1" noTextEdit="1"/>
          </p:cNvSpPr>
          <p:nvPr>
            <p:ph type="sldImg"/>
          </p:nvPr>
        </p:nvSpPr>
        <p:spPr>
          <a:solidFill>
            <a:srgbClr val="FFFFFF"/>
          </a:solidFill>
          <a:ln/>
        </p:spPr>
      </p:sp>
      <p:sp>
        <p:nvSpPr>
          <p:cNvPr id="77827" name="Rectangle 3">
            <a:extLst>
              <a:ext uri="{FF2B5EF4-FFF2-40B4-BE49-F238E27FC236}">
                <a16:creationId xmlns:a16="http://schemas.microsoft.com/office/drawing/2014/main" id="{D7061F03-E7A0-8C4B-9E90-E9DFF8FF63FF}"/>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F6C2A86-017C-0144-8B24-987E55A2C4C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BEE6BF9-31ED-024E-A646-42C9CA7A1463}" type="slidenum">
              <a:rPr lang="en-US" altLang="nb-NO" sz="1200" smtClean="0"/>
              <a:pPr/>
              <a:t>27</a:t>
            </a:fld>
            <a:endParaRPr lang="en-US" altLang="nb-NO" sz="1200"/>
          </a:p>
        </p:txBody>
      </p:sp>
      <p:sp>
        <p:nvSpPr>
          <p:cNvPr id="81922" name="Rectangle 2">
            <a:extLst>
              <a:ext uri="{FF2B5EF4-FFF2-40B4-BE49-F238E27FC236}">
                <a16:creationId xmlns:a16="http://schemas.microsoft.com/office/drawing/2014/main" id="{F2E54D2C-044D-0E4B-8758-F124250F76AE}"/>
              </a:ext>
            </a:extLst>
          </p:cNvPr>
          <p:cNvSpPr>
            <a:spLocks noGrp="1" noRot="1" noChangeAspect="1" noChangeArrowheads="1" noTextEdit="1"/>
          </p:cNvSpPr>
          <p:nvPr>
            <p:ph type="sldImg"/>
          </p:nvPr>
        </p:nvSpPr>
        <p:spPr>
          <a:solidFill>
            <a:srgbClr val="FFFFFF"/>
          </a:solidFill>
          <a:ln/>
        </p:spPr>
      </p:sp>
      <p:sp>
        <p:nvSpPr>
          <p:cNvPr id="81923" name="Rectangle 3">
            <a:extLst>
              <a:ext uri="{FF2B5EF4-FFF2-40B4-BE49-F238E27FC236}">
                <a16:creationId xmlns:a16="http://schemas.microsoft.com/office/drawing/2014/main" id="{8C5EF2BA-44F0-044D-8ECF-781596B2CC8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a:latin typeface="Arial" panose="020B0604020202020204" pitchFamily="34" charset="0"/>
                <a:ea typeface="ＭＳ Ｐゴシック" panose="020B0600070205080204" pitchFamily="34" charset="-128"/>
              </a:rPr>
              <a:t>How to get from sequence S to R</a:t>
            </a:r>
          </a:p>
          <a:p>
            <a:pPr eaLnBrk="1" hangingPunct="1"/>
            <a:r>
              <a:rPr lang="nb-NO" altLang="nb-NO">
                <a:latin typeface="Arial" panose="020B0604020202020204" pitchFamily="34" charset="0"/>
                <a:ea typeface="ＭＳ Ｐゴシック" panose="020B0600070205080204" pitchFamily="34" charset="-128"/>
              </a:rPr>
              <a:t>Deletions and insertions are indicated with hyphen (bindestrek)</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95627EC2-679D-214D-8AB4-07C10CDC872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9607170-348E-6140-A8BF-8FF48FF685A5}" type="slidenum">
              <a:rPr lang="en-US" altLang="nb-NO" sz="1200" smtClean="0"/>
              <a:pPr/>
              <a:t>28</a:t>
            </a:fld>
            <a:endParaRPr lang="en-US" altLang="nb-NO" sz="1200"/>
          </a:p>
        </p:txBody>
      </p:sp>
      <p:sp>
        <p:nvSpPr>
          <p:cNvPr id="83970" name="Rectangle 2">
            <a:extLst>
              <a:ext uri="{FF2B5EF4-FFF2-40B4-BE49-F238E27FC236}">
                <a16:creationId xmlns:a16="http://schemas.microsoft.com/office/drawing/2014/main" id="{4D4DC2C2-A664-6F4A-BBC6-0282A2D91BCD}"/>
              </a:ext>
            </a:extLst>
          </p:cNvPr>
          <p:cNvSpPr>
            <a:spLocks noGrp="1" noRot="1" noChangeAspect="1" noChangeArrowheads="1" noTextEdit="1"/>
          </p:cNvSpPr>
          <p:nvPr>
            <p:ph type="sldImg"/>
          </p:nvPr>
        </p:nvSpPr>
        <p:spPr>
          <a:solidFill>
            <a:srgbClr val="FFFFFF"/>
          </a:solidFill>
          <a:ln/>
        </p:spPr>
      </p:sp>
      <p:sp>
        <p:nvSpPr>
          <p:cNvPr id="83971" name="Rectangle 3">
            <a:extLst>
              <a:ext uri="{FF2B5EF4-FFF2-40B4-BE49-F238E27FC236}">
                <a16:creationId xmlns:a16="http://schemas.microsoft.com/office/drawing/2014/main" id="{E6209E3B-7F34-F24E-B361-797EA2177BD2}"/>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DFBB11CC-DEAF-1347-89E4-6D07465F5D0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8393B8D-76C0-DD4D-9E50-25A40F85A41F}" type="slidenum">
              <a:rPr lang="en-US" altLang="nb-NO" sz="1200" smtClean="0"/>
              <a:pPr/>
              <a:t>29</a:t>
            </a:fld>
            <a:endParaRPr lang="en-US" altLang="nb-NO" sz="1200"/>
          </a:p>
        </p:txBody>
      </p:sp>
      <p:sp>
        <p:nvSpPr>
          <p:cNvPr id="86018" name="Rectangle 2">
            <a:extLst>
              <a:ext uri="{FF2B5EF4-FFF2-40B4-BE49-F238E27FC236}">
                <a16:creationId xmlns:a16="http://schemas.microsoft.com/office/drawing/2014/main" id="{3A9FCEE1-9D64-CE42-BA35-1854D4BB3FF1}"/>
              </a:ext>
            </a:extLst>
          </p:cNvPr>
          <p:cNvSpPr>
            <a:spLocks noGrp="1" noRot="1" noChangeAspect="1" noChangeArrowheads="1" noTextEdit="1"/>
          </p:cNvSpPr>
          <p:nvPr>
            <p:ph type="sldImg"/>
          </p:nvPr>
        </p:nvSpPr>
        <p:spPr>
          <a:solidFill>
            <a:srgbClr val="FFFFFF"/>
          </a:solidFill>
          <a:ln/>
        </p:spPr>
      </p:sp>
      <p:sp>
        <p:nvSpPr>
          <p:cNvPr id="86019" name="Rectangle 3">
            <a:extLst>
              <a:ext uri="{FF2B5EF4-FFF2-40B4-BE49-F238E27FC236}">
                <a16:creationId xmlns:a16="http://schemas.microsoft.com/office/drawing/2014/main" id="{A560199A-F1A1-F648-BB99-36FF01C3AC5A}"/>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D96B4B92-A0AB-234C-BE7D-F7D69455812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9DFD05D-9783-A246-8D05-E513B4879A64}" type="slidenum">
              <a:rPr lang="en-US" altLang="nb-NO" sz="1200" smtClean="0"/>
              <a:pPr/>
              <a:t>3</a:t>
            </a:fld>
            <a:endParaRPr lang="en-US" altLang="nb-NO" sz="1200"/>
          </a:p>
        </p:txBody>
      </p:sp>
      <p:sp>
        <p:nvSpPr>
          <p:cNvPr id="19458" name="Rectangle 2">
            <a:extLst>
              <a:ext uri="{FF2B5EF4-FFF2-40B4-BE49-F238E27FC236}">
                <a16:creationId xmlns:a16="http://schemas.microsoft.com/office/drawing/2014/main" id="{0C42DC5D-73EA-7848-AE4B-917FEC147F0C}"/>
              </a:ext>
            </a:extLst>
          </p:cNvPr>
          <p:cNvSpPr>
            <a:spLocks noGrp="1" noRot="1" noChangeAspect="1" noChangeArrowheads="1" noTextEdit="1"/>
          </p:cNvSpPr>
          <p:nvPr>
            <p:ph type="sldImg"/>
          </p:nvPr>
        </p:nvSpPr>
        <p:spPr>
          <a:solidFill>
            <a:srgbClr val="FFFFFF"/>
          </a:solidFill>
          <a:ln/>
        </p:spPr>
      </p:sp>
      <p:sp>
        <p:nvSpPr>
          <p:cNvPr id="19459" name="Rectangle 3">
            <a:extLst>
              <a:ext uri="{FF2B5EF4-FFF2-40B4-BE49-F238E27FC236}">
                <a16:creationId xmlns:a16="http://schemas.microsoft.com/office/drawing/2014/main" id="{24532D4F-0E2B-5A4F-826F-FCB3CCC2F25F}"/>
              </a:ext>
            </a:extLst>
          </p:cNvPr>
          <p:cNvSpPr>
            <a:spLocks noGrp="1" noChangeArrowheads="1"/>
          </p:cNvSpPr>
          <p:nvPr>
            <p:ph type="body" idx="1"/>
          </p:nvPr>
        </p:nvSpPr>
        <p:spPr>
          <a:xfrm>
            <a:off x="671513" y="4672013"/>
            <a:ext cx="5365750" cy="4425950"/>
          </a:xfrm>
          <a:solidFill>
            <a:srgbClr val="FFFFFF"/>
          </a:solidFill>
          <a:ln>
            <a:solidFill>
              <a:srgbClr val="000000"/>
            </a:solidFill>
            <a:miter lim="800000"/>
            <a:headEnd/>
            <a:tailEnd/>
          </a:ln>
        </p:spPr>
        <p:txBody>
          <a:bodyPr/>
          <a:lstStyle/>
          <a:p>
            <a:pPr eaLnBrk="1" hangingPunct="1">
              <a:buFontTx/>
              <a:buChar char="•"/>
            </a:pPr>
            <a:r>
              <a:rPr lang="en-US" altLang="nb-NO">
                <a:latin typeface="Arial" panose="020B0604020202020204" pitchFamily="34" charset="0"/>
                <a:ea typeface="ＭＳ Ｐゴシック" panose="020B0600070205080204" pitchFamily="34" charset="-128"/>
              </a:rPr>
              <a:t>bioinformatics is concerned with the information</a:t>
            </a:r>
          </a:p>
          <a:p>
            <a:pPr eaLnBrk="1" hangingPunct="1">
              <a:buFontTx/>
              <a:buChar char="•"/>
            </a:pPr>
            <a:r>
              <a:rPr lang="en-US" altLang="nb-NO">
                <a:latin typeface="Arial" panose="020B0604020202020204" pitchFamily="34" charset="0"/>
                <a:ea typeface="ＭＳ Ｐゴシック" panose="020B0600070205080204" pitchFamily="34" charset="-128"/>
              </a:rPr>
              <a:t>computational biology is concerned with the hypotheses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53C7A4DA-59D9-A745-B1A1-79180178C07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0FFE858-4209-6D48-B0DF-C05309480E2A}" type="slidenum">
              <a:rPr lang="en-US" altLang="nb-NO" sz="1200" smtClean="0"/>
              <a:pPr/>
              <a:t>30</a:t>
            </a:fld>
            <a:endParaRPr lang="en-US" altLang="nb-NO" sz="1200"/>
          </a:p>
        </p:txBody>
      </p:sp>
      <p:sp>
        <p:nvSpPr>
          <p:cNvPr id="88066" name="Rectangle 2">
            <a:extLst>
              <a:ext uri="{FF2B5EF4-FFF2-40B4-BE49-F238E27FC236}">
                <a16:creationId xmlns:a16="http://schemas.microsoft.com/office/drawing/2014/main" id="{6455D578-66F8-BD46-917E-8D56D1B1B14B}"/>
              </a:ext>
            </a:extLst>
          </p:cNvPr>
          <p:cNvSpPr>
            <a:spLocks noGrp="1" noRot="1" noChangeAspect="1" noChangeArrowheads="1" noTextEdit="1"/>
          </p:cNvSpPr>
          <p:nvPr>
            <p:ph type="sldImg"/>
          </p:nvPr>
        </p:nvSpPr>
        <p:spPr>
          <a:solidFill>
            <a:srgbClr val="FFFFFF"/>
          </a:solidFill>
          <a:ln/>
        </p:spPr>
      </p:sp>
      <p:sp>
        <p:nvSpPr>
          <p:cNvPr id="88067" name="Rectangle 3">
            <a:extLst>
              <a:ext uri="{FF2B5EF4-FFF2-40B4-BE49-F238E27FC236}">
                <a16:creationId xmlns:a16="http://schemas.microsoft.com/office/drawing/2014/main" id="{B69DAB20-501B-014D-933A-6EBF82B3B333}"/>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a:latin typeface="Arial" panose="020B0604020202020204" pitchFamily="34" charset="0"/>
                <a:ea typeface="ＭＳ Ｐゴシック" panose="020B0600070205080204" pitchFamily="34" charset="-128"/>
              </a:rPr>
              <a:t>If you have a string «t» and want to convert it into an empty string «.» you have to remove «t»  =&gt; 1 operation</a:t>
            </a:r>
          </a:p>
          <a:p>
            <a:pPr eaLnBrk="1" hangingPunct="1"/>
            <a:r>
              <a:rPr lang="nb-NO" altLang="nb-NO">
                <a:latin typeface="Arial" panose="020B0604020202020204" pitchFamily="34" charset="0"/>
                <a:ea typeface="ＭＳ Ｐゴシック" panose="020B0600070205080204" pitchFamily="34" charset="-128"/>
              </a:rPr>
              <a:t>If you have an empty string «.» and want to convert it into a string «a» you have to insert «a»  =&gt; 1 operation</a:t>
            </a:r>
          </a:p>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8C9263AD-B9F8-E94A-8058-E957EBCA66F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91E38D0-94B7-7946-A65E-3B865FCFBA35}" type="slidenum">
              <a:rPr lang="en-US" altLang="nb-NO" sz="1200" smtClean="0"/>
              <a:pPr/>
              <a:t>31</a:t>
            </a:fld>
            <a:endParaRPr lang="en-US" altLang="nb-NO" sz="1200"/>
          </a:p>
        </p:txBody>
      </p:sp>
      <p:sp>
        <p:nvSpPr>
          <p:cNvPr id="90114" name="Rectangle 2">
            <a:extLst>
              <a:ext uri="{FF2B5EF4-FFF2-40B4-BE49-F238E27FC236}">
                <a16:creationId xmlns:a16="http://schemas.microsoft.com/office/drawing/2014/main" id="{EBD24100-FAAC-4A4C-8F58-0DC7D3DF6007}"/>
              </a:ext>
            </a:extLst>
          </p:cNvPr>
          <p:cNvSpPr>
            <a:spLocks noGrp="1" noRot="1" noChangeAspect="1" noChangeArrowheads="1" noTextEdit="1"/>
          </p:cNvSpPr>
          <p:nvPr>
            <p:ph type="sldImg"/>
          </p:nvPr>
        </p:nvSpPr>
        <p:spPr>
          <a:solidFill>
            <a:srgbClr val="FFFFFF"/>
          </a:solidFill>
          <a:ln/>
        </p:spPr>
      </p:sp>
      <p:sp>
        <p:nvSpPr>
          <p:cNvPr id="90115" name="Rectangle 3">
            <a:extLst>
              <a:ext uri="{FF2B5EF4-FFF2-40B4-BE49-F238E27FC236}">
                <a16:creationId xmlns:a16="http://schemas.microsoft.com/office/drawing/2014/main" id="{26243CE6-51D4-D345-A6BE-6E7DC74A55A3}"/>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dirty="0">
              <a:latin typeface="Arial" panose="020B0604020202020204" pitchFamily="34" charset="0"/>
              <a:ea typeface="ＭＳ Ｐゴシック" panose="020B0600070205080204" pitchFamily="34" charset="-128"/>
            </a:endParaRPr>
          </a:p>
          <a:p>
            <a:pPr eaLnBrk="1" hangingPunct="1"/>
            <a:r>
              <a:rPr lang="nb-NO" altLang="nb-NO" dirty="0">
                <a:latin typeface="Arial" panose="020B0604020202020204" pitchFamily="34" charset="0"/>
                <a:ea typeface="ＭＳ Ｐゴシック" panose="020B0600070205080204" pitchFamily="34" charset="-128"/>
              </a:rPr>
              <a:t>If </a:t>
            </a:r>
            <a:r>
              <a:rPr lang="nb-NO" altLang="nb-NO" dirty="0" err="1">
                <a:latin typeface="Arial" panose="020B0604020202020204" pitchFamily="34" charset="0"/>
                <a:ea typeface="ＭＳ Ｐゴシック" panose="020B0600070205080204" pitchFamily="34" charset="-128"/>
              </a:rPr>
              <a:t>you</a:t>
            </a:r>
            <a:r>
              <a:rPr lang="nb-NO" altLang="nb-NO" dirty="0">
                <a:latin typeface="Arial" panose="020B0604020202020204" pitchFamily="34" charset="0"/>
                <a:ea typeface="ＭＳ Ｐゴシック" panose="020B0600070205080204" pitchFamily="34" charset="-128"/>
              </a:rPr>
              <a:t> have a </a:t>
            </a:r>
            <a:r>
              <a:rPr lang="nb-NO" altLang="nb-NO" dirty="0" err="1">
                <a:latin typeface="Arial" panose="020B0604020202020204" pitchFamily="34" charset="0"/>
                <a:ea typeface="ＭＳ Ｐゴシック" panose="020B0600070205080204" pitchFamily="34" charset="-128"/>
              </a:rPr>
              <a:t>string</a:t>
            </a:r>
            <a:r>
              <a:rPr lang="nb-NO" altLang="nb-NO" dirty="0">
                <a:latin typeface="Arial" panose="020B0604020202020204" pitchFamily="34" charset="0"/>
                <a:ea typeface="ＭＳ Ｐゴシック" panose="020B0600070205080204" pitchFamily="34" charset="-128"/>
              </a:rPr>
              <a:t> «t» and </a:t>
            </a:r>
            <a:r>
              <a:rPr lang="nb-NO" altLang="nb-NO" dirty="0" err="1">
                <a:latin typeface="Arial" panose="020B0604020202020204" pitchFamily="34" charset="0"/>
                <a:ea typeface="ＭＳ Ｐゴシック" panose="020B0600070205080204" pitchFamily="34" charset="-128"/>
              </a:rPr>
              <a:t>want</a:t>
            </a:r>
            <a:r>
              <a:rPr lang="nb-NO" altLang="nb-NO" dirty="0">
                <a:latin typeface="Arial" panose="020B0604020202020204" pitchFamily="34" charset="0"/>
                <a:ea typeface="ＭＳ Ｐゴシック" panose="020B0600070205080204" pitchFamily="34" charset="-128"/>
              </a:rPr>
              <a:t> to </a:t>
            </a:r>
            <a:r>
              <a:rPr lang="nb-NO" altLang="nb-NO" dirty="0" err="1">
                <a:latin typeface="Arial" panose="020B0604020202020204" pitchFamily="34" charset="0"/>
                <a:ea typeface="ＭＳ Ｐゴシック" panose="020B0600070205080204" pitchFamily="34" charset="-128"/>
              </a:rPr>
              <a:t>convert</a:t>
            </a:r>
            <a:r>
              <a:rPr lang="nb-NO" altLang="nb-NO" dirty="0">
                <a:latin typeface="Arial" panose="020B0604020202020204" pitchFamily="34" charset="0"/>
                <a:ea typeface="ＭＳ Ｐゴシック" panose="020B0600070205080204" pitchFamily="34" charset="-128"/>
              </a:rPr>
              <a:t> it </a:t>
            </a:r>
            <a:r>
              <a:rPr lang="nb-NO" altLang="nb-NO" dirty="0" err="1">
                <a:latin typeface="Arial" panose="020B0604020202020204" pitchFamily="34" charset="0"/>
                <a:ea typeface="ＭＳ Ｐゴシック" panose="020B0600070205080204" pitchFamily="34" charset="-128"/>
              </a:rPr>
              <a:t>into</a:t>
            </a:r>
            <a:r>
              <a:rPr lang="nb-NO" altLang="nb-NO" dirty="0">
                <a:latin typeface="Arial" panose="020B0604020202020204" pitchFamily="34" charset="0"/>
                <a:ea typeface="ＭＳ Ｐゴシック" panose="020B0600070205080204" pitchFamily="34" charset="-128"/>
              </a:rPr>
              <a:t> an </a:t>
            </a:r>
            <a:r>
              <a:rPr lang="nb-NO" altLang="nb-NO" dirty="0" err="1">
                <a:latin typeface="Arial" panose="020B0604020202020204" pitchFamily="34" charset="0"/>
                <a:ea typeface="ＭＳ Ｐゴシック" panose="020B0600070205080204" pitchFamily="34" charset="-128"/>
              </a:rPr>
              <a:t>empty</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string</a:t>
            </a:r>
            <a:r>
              <a:rPr lang="nb-NO" altLang="nb-NO" dirty="0">
                <a:latin typeface="Arial" panose="020B0604020202020204" pitchFamily="34" charset="0"/>
                <a:ea typeface="ＭＳ Ｐゴシック" panose="020B0600070205080204" pitchFamily="34" charset="-128"/>
              </a:rPr>
              <a:t> «.» </a:t>
            </a:r>
            <a:r>
              <a:rPr lang="nb-NO" altLang="nb-NO" dirty="0" err="1">
                <a:latin typeface="Arial" panose="020B0604020202020204" pitchFamily="34" charset="0"/>
                <a:ea typeface="ＭＳ Ｐゴシック" panose="020B0600070205080204" pitchFamily="34" charset="-128"/>
              </a:rPr>
              <a:t>you</a:t>
            </a:r>
            <a:r>
              <a:rPr lang="nb-NO" altLang="nb-NO" dirty="0">
                <a:latin typeface="Arial" panose="020B0604020202020204" pitchFamily="34" charset="0"/>
                <a:ea typeface="ＭＳ Ｐゴシック" panose="020B0600070205080204" pitchFamily="34" charset="-128"/>
              </a:rPr>
              <a:t> have to </a:t>
            </a:r>
            <a:r>
              <a:rPr lang="nb-NO" altLang="nb-NO" dirty="0" err="1">
                <a:latin typeface="Arial" panose="020B0604020202020204" pitchFamily="34" charset="0"/>
                <a:ea typeface="ＭＳ Ｐゴシック" panose="020B0600070205080204" pitchFamily="34" charset="-128"/>
              </a:rPr>
              <a:t>remove</a:t>
            </a:r>
            <a:r>
              <a:rPr lang="nb-NO" altLang="nb-NO" dirty="0">
                <a:latin typeface="Arial" panose="020B0604020202020204" pitchFamily="34" charset="0"/>
                <a:ea typeface="ＭＳ Ｐゴシック" panose="020B0600070205080204" pitchFamily="34" charset="-128"/>
              </a:rPr>
              <a:t> «t»  =&gt; 1 </a:t>
            </a:r>
            <a:r>
              <a:rPr lang="nb-NO" altLang="nb-NO" dirty="0" err="1">
                <a:latin typeface="Arial" panose="020B0604020202020204" pitchFamily="34" charset="0"/>
                <a:ea typeface="ＭＳ Ｐゴシック" panose="020B0600070205080204" pitchFamily="34" charset="-128"/>
              </a:rPr>
              <a:t>operation</a:t>
            </a:r>
            <a:endParaRPr lang="nb-NO" altLang="nb-NO" dirty="0">
              <a:latin typeface="Arial" panose="020B0604020202020204" pitchFamily="34" charset="0"/>
              <a:ea typeface="ＭＳ Ｐゴシック" panose="020B0600070205080204" pitchFamily="34" charset="-128"/>
            </a:endParaRPr>
          </a:p>
          <a:p>
            <a:pPr eaLnBrk="1" hangingPunct="1"/>
            <a:r>
              <a:rPr lang="nb-NO" altLang="nb-NO" dirty="0" err="1">
                <a:latin typeface="Arial" panose="020B0604020202020204" pitchFamily="34" charset="0"/>
                <a:ea typeface="ＭＳ Ｐゴシック" panose="020B0600070205080204" pitchFamily="34" charset="-128"/>
              </a:rPr>
              <a:t>Example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convert</a:t>
            </a:r>
            <a:r>
              <a:rPr lang="nb-NO" altLang="nb-NO" dirty="0">
                <a:latin typeface="Arial" panose="020B0604020202020204" pitchFamily="34" charset="0"/>
                <a:ea typeface="ＭＳ Ｐゴシック" panose="020B0600070205080204" pitchFamily="34" charset="-128"/>
              </a:rPr>
              <a:t> «t» to «</a:t>
            </a:r>
            <a:r>
              <a:rPr lang="nb-NO" altLang="nb-NO" dirty="0" err="1">
                <a:latin typeface="Arial" panose="020B0604020202020204" pitchFamily="34" charset="0"/>
                <a:ea typeface="ＭＳ Ｐゴシック" panose="020B0600070205080204" pitchFamily="34" charset="-128"/>
              </a:rPr>
              <a:t>acgg</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takes</a:t>
            </a:r>
            <a:r>
              <a:rPr lang="nb-NO" altLang="nb-NO" dirty="0">
                <a:latin typeface="Arial" panose="020B0604020202020204" pitchFamily="34" charset="0"/>
                <a:ea typeface="ＭＳ Ｐゴシック" panose="020B0600070205080204" pitchFamily="34" charset="-128"/>
              </a:rPr>
              <a:t> 4 </a:t>
            </a:r>
            <a:r>
              <a:rPr lang="nb-NO" altLang="nb-NO" dirty="0" err="1">
                <a:latin typeface="Arial" panose="020B0604020202020204" pitchFamily="34" charset="0"/>
                <a:ea typeface="ＭＳ Ｐゴシック" panose="020B0600070205080204" pitchFamily="34" charset="-128"/>
              </a:rPr>
              <a:t>operation</a:t>
            </a:r>
            <a:r>
              <a:rPr lang="nb-NO" altLang="nb-NO" dirty="0">
                <a:latin typeface="Arial" panose="020B0604020202020204" pitchFamily="34" charset="0"/>
                <a:ea typeface="ＭＳ Ｐゴシック" panose="020B0600070205080204" pitchFamily="34" charset="-128"/>
              </a:rPr>
              <a:t>: </a:t>
            </a:r>
            <a:r>
              <a:rPr lang="nb-NO" altLang="nb-NO" b="1" dirty="0" err="1">
                <a:latin typeface="Arial" panose="020B0604020202020204" pitchFamily="34" charset="0"/>
                <a:ea typeface="ＭＳ Ｐゴシック" panose="020B0600070205080204" pitchFamily="34" charset="-128"/>
              </a:rPr>
              <a:t>remove</a:t>
            </a:r>
            <a:r>
              <a:rPr lang="nb-NO" altLang="nb-NO" b="1" dirty="0">
                <a:latin typeface="Arial" panose="020B0604020202020204" pitchFamily="34" charset="0"/>
                <a:ea typeface="ＭＳ Ｐゴシック" panose="020B0600070205080204" pitchFamily="34" charset="-128"/>
              </a:rPr>
              <a:t> g; </a:t>
            </a:r>
            <a:r>
              <a:rPr lang="nb-NO" altLang="nb-NO" b="1" dirty="0" err="1">
                <a:latin typeface="Arial" panose="020B0604020202020204" pitchFamily="34" charset="0"/>
                <a:ea typeface="ＭＳ Ｐゴシック" panose="020B0600070205080204" pitchFamily="34" charset="-128"/>
              </a:rPr>
              <a:t>remove</a:t>
            </a:r>
            <a:r>
              <a:rPr lang="nb-NO" altLang="nb-NO" b="1" dirty="0">
                <a:latin typeface="Arial" panose="020B0604020202020204" pitchFamily="34" charset="0"/>
                <a:ea typeface="ＭＳ Ｐゴシック" panose="020B0600070205080204" pitchFamily="34" charset="-128"/>
              </a:rPr>
              <a:t> g; </a:t>
            </a:r>
            <a:r>
              <a:rPr lang="nb-NO" altLang="nb-NO" b="1" dirty="0" err="1">
                <a:latin typeface="Arial" panose="020B0604020202020204" pitchFamily="34" charset="0"/>
                <a:ea typeface="ＭＳ Ｐゴシック" panose="020B0600070205080204" pitchFamily="34" charset="-128"/>
              </a:rPr>
              <a:t>remove</a:t>
            </a:r>
            <a:r>
              <a:rPr lang="nb-NO" altLang="nb-NO" b="1" dirty="0">
                <a:latin typeface="Arial" panose="020B0604020202020204" pitchFamily="34" charset="0"/>
                <a:ea typeface="ＭＳ Ｐゴシック" panose="020B0600070205080204" pitchFamily="34" charset="-128"/>
              </a:rPr>
              <a:t> c; </a:t>
            </a:r>
            <a:r>
              <a:rPr lang="nb-NO" altLang="nb-NO" b="1" dirty="0" err="1">
                <a:latin typeface="Arial" panose="020B0604020202020204" pitchFamily="34" charset="0"/>
                <a:ea typeface="ＭＳ Ｐゴシック" panose="020B0600070205080204" pitchFamily="34" charset="-128"/>
              </a:rPr>
              <a:t>replace</a:t>
            </a:r>
            <a:r>
              <a:rPr lang="nb-NO" altLang="nb-NO" b="1" dirty="0">
                <a:latin typeface="Arial" panose="020B0604020202020204" pitchFamily="34" charset="0"/>
                <a:ea typeface="ＭＳ Ｐゴシック" panose="020B0600070205080204" pitchFamily="34" charset="-128"/>
              </a:rPr>
              <a:t> 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3390A22C-E69C-354E-8358-2EB2AECC764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168D5D3-BCAB-1D49-A83F-393420A50440}" type="slidenum">
              <a:rPr lang="en-US" altLang="nb-NO" sz="1200" smtClean="0"/>
              <a:pPr/>
              <a:t>32</a:t>
            </a:fld>
            <a:endParaRPr lang="en-US" altLang="nb-NO" sz="1200"/>
          </a:p>
        </p:txBody>
      </p:sp>
      <p:sp>
        <p:nvSpPr>
          <p:cNvPr id="94210" name="Rectangle 2">
            <a:extLst>
              <a:ext uri="{FF2B5EF4-FFF2-40B4-BE49-F238E27FC236}">
                <a16:creationId xmlns:a16="http://schemas.microsoft.com/office/drawing/2014/main" id="{35A5C1AF-8E06-D040-93F9-FEBC996DA0E3}"/>
              </a:ext>
            </a:extLst>
          </p:cNvPr>
          <p:cNvSpPr>
            <a:spLocks noGrp="1" noRot="1" noChangeAspect="1" noChangeArrowheads="1" noTextEdit="1"/>
          </p:cNvSpPr>
          <p:nvPr>
            <p:ph type="sldImg"/>
          </p:nvPr>
        </p:nvSpPr>
        <p:spPr>
          <a:solidFill>
            <a:srgbClr val="FFFFFF"/>
          </a:solidFill>
          <a:ln/>
        </p:spPr>
      </p:sp>
      <p:sp>
        <p:nvSpPr>
          <p:cNvPr id="94211" name="Rectangle 3">
            <a:extLst>
              <a:ext uri="{FF2B5EF4-FFF2-40B4-BE49-F238E27FC236}">
                <a16:creationId xmlns:a16="http://schemas.microsoft.com/office/drawing/2014/main" id="{4B4C5757-34DC-344B-BD4D-D160FEFE0954}"/>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There</a:t>
            </a:r>
            <a:r>
              <a:rPr lang="nb-NO" dirty="0"/>
              <a:t> </a:t>
            </a:r>
            <a:r>
              <a:rPr lang="nb-NO" dirty="0" err="1"/>
              <a:t>are</a:t>
            </a:r>
            <a:r>
              <a:rPr lang="nb-NO" dirty="0"/>
              <a:t> </a:t>
            </a:r>
            <a:r>
              <a:rPr lang="nb-NO" dirty="0" err="1"/>
              <a:t>two</a:t>
            </a:r>
            <a:r>
              <a:rPr lang="nb-NO" dirty="0"/>
              <a:t> types </a:t>
            </a:r>
            <a:r>
              <a:rPr lang="nb-NO" dirty="0" err="1"/>
              <a:t>of</a:t>
            </a:r>
            <a:r>
              <a:rPr lang="nb-NO" dirty="0"/>
              <a:t> </a:t>
            </a:r>
            <a:r>
              <a:rPr lang="nb-NO" dirty="0" err="1"/>
              <a:t>alignments</a:t>
            </a:r>
            <a:r>
              <a:rPr lang="nb-NO" dirty="0"/>
              <a:t>, </a:t>
            </a:r>
            <a:r>
              <a:rPr lang="nb-NO" dirty="0" err="1"/>
              <a:t>local</a:t>
            </a:r>
            <a:r>
              <a:rPr lang="nb-NO" dirty="0"/>
              <a:t> and global. In </a:t>
            </a:r>
            <a:r>
              <a:rPr lang="nb-NO" b="1" dirty="0" err="1"/>
              <a:t>local</a:t>
            </a:r>
            <a:r>
              <a:rPr lang="nb-NO" b="1" dirty="0"/>
              <a:t> </a:t>
            </a:r>
            <a:r>
              <a:rPr lang="nb-NO" b="1" dirty="0" err="1"/>
              <a:t>alignments</a:t>
            </a:r>
            <a:r>
              <a:rPr lang="nb-NO" b="1" dirty="0"/>
              <a:t> </a:t>
            </a:r>
            <a:r>
              <a:rPr lang="nb-NO" dirty="0" err="1"/>
              <a:t>we</a:t>
            </a:r>
            <a:r>
              <a:rPr lang="nb-NO" dirty="0"/>
              <a:t> </a:t>
            </a:r>
            <a:r>
              <a:rPr lang="nb-NO" dirty="0" err="1"/>
              <a:t>want</a:t>
            </a:r>
            <a:r>
              <a:rPr lang="nb-NO" dirty="0"/>
              <a:t> to </a:t>
            </a:r>
            <a:r>
              <a:rPr lang="nb-NO" dirty="0" err="1"/>
              <a:t>find</a:t>
            </a:r>
            <a:r>
              <a:rPr lang="nb-NO" dirty="0"/>
              <a:t> </a:t>
            </a:r>
            <a:r>
              <a:rPr lang="nb-NO" dirty="0" err="1"/>
              <a:t>the</a:t>
            </a:r>
            <a:r>
              <a:rPr lang="nb-NO" dirty="0"/>
              <a:t> best match </a:t>
            </a:r>
            <a:r>
              <a:rPr lang="nb-NO" dirty="0" err="1"/>
              <a:t>between</a:t>
            </a:r>
            <a:r>
              <a:rPr lang="nb-NO" dirty="0"/>
              <a:t> </a:t>
            </a:r>
            <a:r>
              <a:rPr lang="nb-NO" dirty="0" err="1"/>
              <a:t>your</a:t>
            </a:r>
            <a:r>
              <a:rPr lang="nb-NO" dirty="0"/>
              <a:t> </a:t>
            </a:r>
            <a:r>
              <a:rPr lang="nb-NO" dirty="0" err="1"/>
              <a:t>query</a:t>
            </a:r>
            <a:r>
              <a:rPr lang="nb-NO" dirty="0"/>
              <a:t> </a:t>
            </a:r>
            <a:r>
              <a:rPr lang="nb-NO" dirty="0" err="1"/>
              <a:t>sequence</a:t>
            </a:r>
            <a:r>
              <a:rPr lang="nb-NO" dirty="0"/>
              <a:t> and </a:t>
            </a:r>
            <a:r>
              <a:rPr lang="nb-NO" dirty="0" err="1"/>
              <a:t>the</a:t>
            </a:r>
            <a:r>
              <a:rPr lang="nb-NO" dirty="0"/>
              <a:t> </a:t>
            </a:r>
            <a:r>
              <a:rPr lang="nb-NO" dirty="0" err="1"/>
              <a:t>reference</a:t>
            </a:r>
            <a:r>
              <a:rPr lang="nb-NO" dirty="0"/>
              <a:t> </a:t>
            </a:r>
            <a:r>
              <a:rPr lang="nb-NO" dirty="0" err="1"/>
              <a:t>sequence</a:t>
            </a:r>
            <a:r>
              <a:rPr lang="nb-NO" dirty="0"/>
              <a:t> </a:t>
            </a:r>
            <a:r>
              <a:rPr lang="nb-NO" dirty="0" err="1"/>
              <a:t>without</a:t>
            </a:r>
            <a:r>
              <a:rPr lang="nb-NO" dirty="0"/>
              <a:t> </a:t>
            </a:r>
            <a:r>
              <a:rPr lang="nb-NO" dirty="0" err="1"/>
              <a:t>needing</a:t>
            </a:r>
            <a:r>
              <a:rPr lang="nb-NO" dirty="0"/>
              <a:t> to </a:t>
            </a:r>
            <a:r>
              <a:rPr lang="nb-NO" dirty="0" err="1"/>
              <a:t>use</a:t>
            </a:r>
            <a:r>
              <a:rPr lang="nb-NO" dirty="0"/>
              <a:t> </a:t>
            </a:r>
            <a:r>
              <a:rPr lang="nb-NO" dirty="0" err="1"/>
              <a:t>the</a:t>
            </a:r>
            <a:r>
              <a:rPr lang="nb-NO" dirty="0"/>
              <a:t> </a:t>
            </a:r>
            <a:r>
              <a:rPr lang="nb-NO" dirty="0" err="1"/>
              <a:t>whole</a:t>
            </a:r>
            <a:r>
              <a:rPr lang="nb-NO" dirty="0"/>
              <a:t> </a:t>
            </a:r>
            <a:r>
              <a:rPr lang="nb-NO" dirty="0" err="1"/>
              <a:t>reference</a:t>
            </a:r>
            <a:r>
              <a:rPr lang="nb-NO" dirty="0"/>
              <a:t> </a:t>
            </a:r>
            <a:r>
              <a:rPr lang="nb-NO" dirty="0" err="1"/>
              <a:t>sequence</a:t>
            </a:r>
            <a:r>
              <a:rPr lang="nb-NO" dirty="0"/>
              <a:t>. In </a:t>
            </a:r>
            <a:r>
              <a:rPr lang="nb-NO" b="1" dirty="0"/>
              <a:t>global </a:t>
            </a:r>
            <a:r>
              <a:rPr lang="nb-NO" b="1" dirty="0" err="1"/>
              <a:t>alignments</a:t>
            </a:r>
            <a:r>
              <a:rPr lang="nb-NO" b="0" dirty="0"/>
              <a:t> </a:t>
            </a:r>
            <a:r>
              <a:rPr lang="nb-NO" b="0" dirty="0" err="1"/>
              <a:t>we</a:t>
            </a:r>
            <a:r>
              <a:rPr lang="nb-NO" b="0" dirty="0"/>
              <a:t> have to </a:t>
            </a:r>
            <a:r>
              <a:rPr lang="nb-NO" b="0" dirty="0" err="1"/>
              <a:t>include</a:t>
            </a:r>
            <a:r>
              <a:rPr lang="nb-NO" b="0" dirty="0"/>
              <a:t> </a:t>
            </a:r>
            <a:r>
              <a:rPr lang="nb-NO" b="0" dirty="0" err="1"/>
              <a:t>the</a:t>
            </a:r>
            <a:r>
              <a:rPr lang="nb-NO" b="0" dirty="0"/>
              <a:t> </a:t>
            </a:r>
            <a:r>
              <a:rPr lang="nb-NO" b="0" dirty="0" err="1"/>
              <a:t>whole</a:t>
            </a:r>
            <a:r>
              <a:rPr lang="nb-NO" b="0" dirty="0"/>
              <a:t> </a:t>
            </a:r>
            <a:r>
              <a:rPr lang="nb-NO" b="0" dirty="0" err="1"/>
              <a:t>reference</a:t>
            </a:r>
            <a:r>
              <a:rPr lang="nb-NO" b="0" dirty="0"/>
              <a:t> </a:t>
            </a:r>
            <a:r>
              <a:rPr lang="nb-NO" b="0" dirty="0" err="1"/>
              <a:t>sequence</a:t>
            </a:r>
            <a:r>
              <a:rPr lang="nb-NO" b="0" dirty="0"/>
              <a:t> by </a:t>
            </a:r>
            <a:r>
              <a:rPr lang="nb-NO" b="0" dirty="0" err="1"/>
              <a:t>joining</a:t>
            </a:r>
            <a:r>
              <a:rPr lang="nb-NO" b="0" dirty="0"/>
              <a:t> </a:t>
            </a:r>
            <a:r>
              <a:rPr lang="nb-NO" b="0" dirty="0" err="1"/>
              <a:t>the</a:t>
            </a:r>
            <a:r>
              <a:rPr lang="nb-NO" b="0" dirty="0"/>
              <a:t> </a:t>
            </a:r>
            <a:r>
              <a:rPr lang="nb-NO" b="0" dirty="0" err="1"/>
              <a:t>ends</a:t>
            </a:r>
            <a:r>
              <a:rPr lang="nb-NO" b="0" dirty="0"/>
              <a:t> </a:t>
            </a:r>
            <a:r>
              <a:rPr lang="nb-NO" b="0" dirty="0" err="1"/>
              <a:t>of</a:t>
            </a:r>
            <a:r>
              <a:rPr lang="nb-NO" b="0" dirty="0"/>
              <a:t> </a:t>
            </a:r>
            <a:r>
              <a:rPr lang="nb-NO" b="0" dirty="0" err="1"/>
              <a:t>the</a:t>
            </a:r>
            <a:r>
              <a:rPr lang="nb-NO" b="0" dirty="0"/>
              <a:t> </a:t>
            </a:r>
            <a:r>
              <a:rPr lang="nb-NO" b="0" dirty="0" err="1"/>
              <a:t>query</a:t>
            </a:r>
            <a:r>
              <a:rPr lang="nb-NO" b="0" dirty="0"/>
              <a:t> and </a:t>
            </a:r>
            <a:r>
              <a:rPr lang="nb-NO" b="0" dirty="0" err="1"/>
              <a:t>the</a:t>
            </a:r>
            <a:r>
              <a:rPr lang="nb-NO" b="0" dirty="0"/>
              <a:t> </a:t>
            </a:r>
            <a:r>
              <a:rPr lang="nb-NO" b="0" dirty="0" err="1"/>
              <a:t>reference</a:t>
            </a:r>
            <a:r>
              <a:rPr lang="nb-NO" b="0" dirty="0"/>
              <a:t>. </a:t>
            </a:r>
            <a:endParaRPr lang="nb-NO" dirty="0"/>
          </a:p>
        </p:txBody>
      </p:sp>
      <p:sp>
        <p:nvSpPr>
          <p:cNvPr id="4" name="Slide Number Placeholder 3"/>
          <p:cNvSpPr>
            <a:spLocks noGrp="1"/>
          </p:cNvSpPr>
          <p:nvPr>
            <p:ph type="sldNum" sz="quarter" idx="5"/>
          </p:nvPr>
        </p:nvSpPr>
        <p:spPr/>
        <p:txBody>
          <a:bodyPr/>
          <a:lstStyle/>
          <a:p>
            <a:pPr>
              <a:defRPr/>
            </a:pPr>
            <a:fld id="{36324BDD-0C95-5846-B6D0-A0F87F0AC2A6}" type="slidenum">
              <a:rPr lang="en-US" altLang="nb-NO" smtClean="0"/>
              <a:pPr>
                <a:defRPr/>
              </a:pPr>
              <a:t>33</a:t>
            </a:fld>
            <a:endParaRPr lang="en-US" altLang="nb-NO"/>
          </a:p>
        </p:txBody>
      </p:sp>
    </p:spTree>
    <p:extLst>
      <p:ext uri="{BB962C8B-B14F-4D97-AF65-F5344CB8AC3E}">
        <p14:creationId xmlns:p14="http://schemas.microsoft.com/office/powerpoint/2010/main" val="2622684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D2926EFE-A100-B94C-9A5E-FE73041CD19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755910F-D31B-1E48-83F4-ACE9D7AF9310}" type="slidenum">
              <a:rPr lang="en-US" altLang="nb-NO" sz="1200" smtClean="0"/>
              <a:pPr/>
              <a:t>34</a:t>
            </a:fld>
            <a:endParaRPr lang="en-US" altLang="nb-NO" sz="1200"/>
          </a:p>
        </p:txBody>
      </p:sp>
      <p:sp>
        <p:nvSpPr>
          <p:cNvPr id="98306" name="Rectangle 2">
            <a:extLst>
              <a:ext uri="{FF2B5EF4-FFF2-40B4-BE49-F238E27FC236}">
                <a16:creationId xmlns:a16="http://schemas.microsoft.com/office/drawing/2014/main" id="{B2F1236B-28FC-AB4E-9EC5-330912212F31}"/>
              </a:ext>
            </a:extLst>
          </p:cNvPr>
          <p:cNvSpPr>
            <a:spLocks noGrp="1" noRot="1" noChangeAspect="1" noChangeArrowheads="1" noTextEdit="1"/>
          </p:cNvSpPr>
          <p:nvPr>
            <p:ph type="sldImg"/>
          </p:nvPr>
        </p:nvSpPr>
        <p:spPr>
          <a:solidFill>
            <a:srgbClr val="FFFFFF"/>
          </a:solidFill>
          <a:ln/>
        </p:spPr>
      </p:sp>
      <p:sp>
        <p:nvSpPr>
          <p:cNvPr id="98307" name="Rectangle 3">
            <a:extLst>
              <a:ext uri="{FF2B5EF4-FFF2-40B4-BE49-F238E27FC236}">
                <a16:creationId xmlns:a16="http://schemas.microsoft.com/office/drawing/2014/main" id="{888CA9E1-4992-8341-931C-5DB93EAFC0AF}"/>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dirty="0">
              <a:latin typeface="Arial" panose="020B0604020202020204" pitchFamily="34" charset="0"/>
              <a:ea typeface="ＭＳ Ｐゴシック" panose="020B0600070205080204" pitchFamily="34" charset="-128"/>
            </a:endParaRPr>
          </a:p>
          <a:p>
            <a:pPr eaLnBrk="1" hangingPunct="1"/>
            <a:endParaRPr lang="nb-NO" altLang="nb-NO" dirty="0">
              <a:latin typeface="Arial" panose="020B0604020202020204" pitchFamily="34" charset="0"/>
              <a:ea typeface="ＭＳ Ｐゴシック" panose="020B0600070205080204" pitchFamily="34" charset="-128"/>
            </a:endParaRPr>
          </a:p>
          <a:p>
            <a:pPr eaLnBrk="1" hangingPunct="1"/>
            <a:r>
              <a:rPr lang="nb-NO" altLang="nb-NO" dirty="0">
                <a:latin typeface="Arial" panose="020B0604020202020204" pitchFamily="34" charset="0"/>
                <a:ea typeface="ＭＳ Ｐゴシック" panose="020B0600070205080204" pitchFamily="34" charset="-128"/>
              </a:rPr>
              <a:t>In </a:t>
            </a:r>
            <a:r>
              <a:rPr lang="nb-NO" altLang="nb-NO" dirty="0" err="1">
                <a:latin typeface="Arial" panose="020B0604020202020204" pitchFamily="34" charset="0"/>
                <a:ea typeface="ＭＳ Ｐゴシック" panose="020B0600070205080204" pitchFamily="34" charset="-128"/>
              </a:rPr>
              <a:t>alignments</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we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give</a:t>
            </a:r>
            <a:r>
              <a:rPr lang="nb-NO" altLang="nb-NO" dirty="0">
                <a:latin typeface="Arial" panose="020B0604020202020204" pitchFamily="34" charset="0"/>
                <a:ea typeface="ＭＳ Ｐゴシック" panose="020B0600070205080204" pitchFamily="34" charset="-128"/>
              </a:rPr>
              <a:t> score </a:t>
            </a:r>
            <a:r>
              <a:rPr lang="nb-NO" altLang="nb-NO" dirty="0" err="1">
                <a:latin typeface="Arial" panose="020B0604020202020204" pitchFamily="34" charset="0"/>
                <a:ea typeface="ＭＳ Ｐゴシック" panose="020B0600070205080204" pitchFamily="34" charset="-128"/>
              </a:rPr>
              <a:t>values</a:t>
            </a:r>
            <a:r>
              <a:rPr lang="nb-NO" altLang="nb-NO" dirty="0">
                <a:latin typeface="Arial" panose="020B0604020202020204" pitchFamily="34" charset="0"/>
                <a:ea typeface="ＭＳ Ｐゴシック" panose="020B0600070205080204" pitchFamily="34" charset="-128"/>
              </a:rPr>
              <a:t> to </a:t>
            </a:r>
            <a:r>
              <a:rPr lang="nb-NO" altLang="nb-NO" dirty="0" err="1">
                <a:latin typeface="Arial" panose="020B0604020202020204" pitchFamily="34" charset="0"/>
                <a:ea typeface="ＭＳ Ｐゴシック" panose="020B0600070205080204" pitchFamily="34" charset="-128"/>
              </a:rPr>
              <a:t>each</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cell</a:t>
            </a:r>
            <a:r>
              <a:rPr lang="nb-NO" altLang="nb-NO" dirty="0">
                <a:latin typeface="Arial" panose="020B0604020202020204" pitchFamily="34" charset="0"/>
                <a:ea typeface="ＭＳ Ｐゴシック" panose="020B0600070205080204" pitchFamily="34" charset="-128"/>
              </a:rPr>
              <a:t>, </a:t>
            </a:r>
          </a:p>
          <a:p>
            <a:pPr eaLnBrk="1" hangingPunct="1"/>
            <a:endParaRPr lang="nb-NO" altLang="nb-NO" dirty="0">
              <a:latin typeface="Arial" panose="020B0604020202020204" pitchFamily="34" charset="0"/>
              <a:ea typeface="ＭＳ Ｐゴシック" panose="020B0600070205080204" pitchFamily="34" charset="-128"/>
            </a:endParaRPr>
          </a:p>
          <a:p>
            <a:pPr eaLnBrk="1" hangingPunct="1"/>
            <a:r>
              <a:rPr lang="nb-NO" altLang="nb-NO" dirty="0">
                <a:latin typeface="Arial" panose="020B0604020202020204" pitchFamily="34" charset="0"/>
                <a:ea typeface="ＭＳ Ｐゴシック" panose="020B0600070205080204" pitchFamily="34" charset="-128"/>
              </a:rPr>
              <a:t>To </a:t>
            </a:r>
            <a:r>
              <a:rPr lang="nb-NO" altLang="nb-NO" dirty="0" err="1">
                <a:latin typeface="Arial" panose="020B0604020202020204" pitchFamily="34" charset="0"/>
                <a:ea typeface="ＭＳ Ｐゴシック" panose="020B0600070205080204" pitchFamily="34" charset="-128"/>
              </a:rPr>
              <a:t>find</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maximum</a:t>
            </a:r>
            <a:r>
              <a:rPr lang="nb-NO" altLang="nb-NO" dirty="0">
                <a:latin typeface="Arial" panose="020B0604020202020204" pitchFamily="34" charset="0"/>
                <a:ea typeface="ＭＳ Ｐゴシック" panose="020B0600070205080204" pitchFamily="34" charset="-128"/>
              </a:rPr>
              <a:t> score </a:t>
            </a:r>
            <a:r>
              <a:rPr lang="nb-NO" altLang="nb-NO" dirty="0" err="1">
                <a:latin typeface="Arial" panose="020B0604020202020204" pitchFamily="34" charset="0"/>
                <a:ea typeface="ＭＳ Ｐゴシック" panose="020B0600070205080204" pitchFamily="34" charset="-128"/>
              </a:rPr>
              <a:t>of</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each</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cell</a:t>
            </a:r>
            <a:r>
              <a:rPr lang="nb-NO" altLang="nb-NO" dirty="0">
                <a:latin typeface="Arial" panose="020B0604020202020204" pitchFamily="34" charset="0"/>
                <a:ea typeface="ＭＳ Ｐゴシック" panose="020B0600070205080204" pitchFamily="34" charset="-128"/>
              </a:rPr>
              <a:t>, it is </a:t>
            </a:r>
            <a:r>
              <a:rPr lang="nb-NO" altLang="nb-NO" dirty="0" err="1">
                <a:latin typeface="Arial" panose="020B0604020202020204" pitchFamily="34" charset="0"/>
                <a:ea typeface="ＭＳ Ｐゴシック" panose="020B0600070205080204" pitchFamily="34" charset="-128"/>
              </a:rPr>
              <a:t>required</a:t>
            </a:r>
            <a:r>
              <a:rPr lang="nb-NO" altLang="nb-NO" dirty="0">
                <a:latin typeface="Arial" panose="020B0604020202020204" pitchFamily="34" charset="0"/>
                <a:ea typeface="ＭＳ Ｐゴシック" panose="020B0600070205080204" pitchFamily="34" charset="-128"/>
              </a:rPr>
              <a:t> to </a:t>
            </a:r>
            <a:r>
              <a:rPr lang="nb-NO" altLang="nb-NO" dirty="0" err="1">
                <a:latin typeface="Arial" panose="020B0604020202020204" pitchFamily="34" charset="0"/>
                <a:ea typeface="ＭＳ Ｐゴシック" panose="020B0600070205080204" pitchFamily="34" charset="-128"/>
              </a:rPr>
              <a:t>know</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neighbouring</a:t>
            </a:r>
            <a:r>
              <a:rPr lang="nb-NO" altLang="nb-NO" dirty="0">
                <a:latin typeface="Arial" panose="020B0604020202020204" pitchFamily="34" charset="0"/>
                <a:ea typeface="ＭＳ Ｐゴシック" panose="020B0600070205080204" pitchFamily="34" charset="-128"/>
              </a:rPr>
              <a:t> scores (diagonal, </a:t>
            </a:r>
            <a:r>
              <a:rPr lang="nb-NO" altLang="nb-NO" dirty="0" err="1">
                <a:latin typeface="Arial" panose="020B0604020202020204" pitchFamily="34" charset="0"/>
                <a:ea typeface="ＭＳ Ｐゴシック" panose="020B0600070205080204" pitchFamily="34" charset="-128"/>
              </a:rPr>
              <a:t>left</a:t>
            </a:r>
            <a:r>
              <a:rPr lang="nb-NO" altLang="nb-NO" dirty="0">
                <a:latin typeface="Arial" panose="020B0604020202020204" pitchFamily="34" charset="0"/>
                <a:ea typeface="ＭＳ Ｐゴシック" panose="020B0600070205080204" pitchFamily="34" charset="-128"/>
              </a:rPr>
              <a:t> and right) </a:t>
            </a:r>
            <a:r>
              <a:rPr lang="nb-NO" altLang="nb-NO" dirty="0" err="1">
                <a:latin typeface="Arial" panose="020B0604020202020204" pitchFamily="34" charset="0"/>
                <a:ea typeface="ＭＳ Ｐゴシック" panose="020B0600070205080204" pitchFamily="34" charset="-128"/>
              </a:rPr>
              <a:t>of</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current</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position</a:t>
            </a:r>
            <a:r>
              <a:rPr lang="nb-NO" altLang="nb-NO" dirty="0">
                <a:latin typeface="Arial" panose="020B0604020202020204" pitchFamily="34" charset="0"/>
                <a:ea typeface="ＭＳ Ｐゴシック" panose="020B0600070205080204" pitchFamily="34" charset="-128"/>
              </a:rPr>
              <a:t>. From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assumed</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values</a:t>
            </a:r>
            <a:r>
              <a:rPr lang="nb-NO" altLang="nb-NO" dirty="0">
                <a:latin typeface="Arial" panose="020B0604020202020204" pitchFamily="34" charset="0"/>
                <a:ea typeface="ＭＳ Ｐゴシック" panose="020B0600070205080204" pitchFamily="34" charset="-128"/>
              </a:rPr>
              <a:t>, </a:t>
            </a:r>
            <a:r>
              <a:rPr lang="nb-NO" altLang="nb-NO" u="sng" dirty="0" err="1">
                <a:latin typeface="Arial" panose="020B0604020202020204" pitchFamily="34" charset="0"/>
                <a:ea typeface="ＭＳ Ｐゴシック" panose="020B0600070205080204" pitchFamily="34" charset="-128"/>
              </a:rPr>
              <a:t>add</a:t>
            </a:r>
            <a:r>
              <a:rPr lang="nb-NO" altLang="nb-NO" u="sng" dirty="0">
                <a:latin typeface="Arial" panose="020B0604020202020204" pitchFamily="34" charset="0"/>
                <a:ea typeface="ＭＳ Ｐゴシック" panose="020B0600070205080204" pitchFamily="34" charset="-128"/>
              </a:rPr>
              <a:t> </a:t>
            </a:r>
            <a:r>
              <a:rPr lang="nb-NO" altLang="nb-NO" u="sng" dirty="0" err="1">
                <a:latin typeface="Arial" panose="020B0604020202020204" pitchFamily="34" charset="0"/>
                <a:ea typeface="ＭＳ Ｐゴシック" panose="020B0600070205080204" pitchFamily="34" charset="-128"/>
              </a:rPr>
              <a:t>the</a:t>
            </a:r>
            <a:r>
              <a:rPr lang="nb-NO" altLang="nb-NO" u="sng" dirty="0">
                <a:latin typeface="Arial" panose="020B0604020202020204" pitchFamily="34" charset="0"/>
                <a:ea typeface="ＭＳ Ｐゴシック" panose="020B0600070205080204" pitchFamily="34" charset="-128"/>
              </a:rPr>
              <a:t> match or mismatch (</a:t>
            </a:r>
            <a:r>
              <a:rPr lang="nb-NO" altLang="nb-NO" u="sng" dirty="0" err="1">
                <a:latin typeface="Arial" panose="020B0604020202020204" pitchFamily="34" charset="0"/>
                <a:ea typeface="ＭＳ Ｐゴシック" panose="020B0600070205080204" pitchFamily="34" charset="-128"/>
              </a:rPr>
              <a:t>assumed</a:t>
            </a:r>
            <a:r>
              <a:rPr lang="nb-NO" altLang="nb-NO" u="sng" dirty="0">
                <a:latin typeface="Arial" panose="020B0604020202020204" pitchFamily="34" charset="0"/>
                <a:ea typeface="ＭＳ Ｐゴシック" panose="020B0600070205080204" pitchFamily="34" charset="-128"/>
              </a:rPr>
              <a:t>) score to </a:t>
            </a:r>
            <a:r>
              <a:rPr lang="nb-NO" altLang="nb-NO" u="sng" dirty="0" err="1">
                <a:latin typeface="Arial" panose="020B0604020202020204" pitchFamily="34" charset="0"/>
                <a:ea typeface="ＭＳ Ｐゴシック" panose="020B0600070205080204" pitchFamily="34" charset="-128"/>
              </a:rPr>
              <a:t>the</a:t>
            </a:r>
            <a:r>
              <a:rPr lang="nb-NO" altLang="nb-NO" u="sng" dirty="0">
                <a:latin typeface="Arial" panose="020B0604020202020204" pitchFamily="34" charset="0"/>
                <a:ea typeface="ＭＳ Ｐゴシック" panose="020B0600070205080204" pitchFamily="34" charset="-128"/>
              </a:rPr>
              <a:t> diagonal </a:t>
            </a:r>
            <a:r>
              <a:rPr lang="nb-NO" altLang="nb-NO" u="sng" dirty="0" err="1">
                <a:latin typeface="Arial" panose="020B0604020202020204" pitchFamily="34" charset="0"/>
                <a:ea typeface="ＭＳ Ｐゴシック" panose="020B0600070205080204" pitchFamily="34" charset="-128"/>
              </a:rPr>
              <a:t>value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Similarly</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add</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gap score to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other</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neighbouring</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values</a:t>
            </a:r>
            <a:r>
              <a:rPr lang="nb-NO" altLang="nb-NO" dirty="0">
                <a:latin typeface="Arial" panose="020B0604020202020204" pitchFamily="34" charset="0"/>
                <a:ea typeface="ＭＳ Ｐゴシック" panose="020B0600070205080204" pitchFamily="34" charset="-128"/>
              </a:rPr>
              <a:t>. Thus, </a:t>
            </a:r>
            <a:r>
              <a:rPr lang="nb-NO" altLang="nb-NO" dirty="0" err="1">
                <a:latin typeface="Arial" panose="020B0604020202020204" pitchFamily="34" charset="0"/>
                <a:ea typeface="ＭＳ Ｐゴシック" panose="020B0600070205080204" pitchFamily="34" charset="-128"/>
              </a:rPr>
              <a:t>we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can</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obtain</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three</a:t>
            </a:r>
            <a:r>
              <a:rPr lang="nb-NO" altLang="nb-NO" dirty="0">
                <a:latin typeface="Arial" panose="020B0604020202020204" pitchFamily="34" charset="0"/>
                <a:ea typeface="ＭＳ Ｐゴシック" panose="020B0600070205080204" pitchFamily="34" charset="-128"/>
              </a:rPr>
              <a:t> different </a:t>
            </a:r>
            <a:r>
              <a:rPr lang="nb-NO" altLang="nb-NO" dirty="0" err="1">
                <a:latin typeface="Arial" panose="020B0604020202020204" pitchFamily="34" charset="0"/>
                <a:ea typeface="ＭＳ Ｐゴシック" panose="020B0600070205080204" pitchFamily="34" charset="-128"/>
              </a:rPr>
              <a:t>values</a:t>
            </a:r>
            <a:r>
              <a:rPr lang="nb-NO" altLang="nb-NO" dirty="0">
                <a:latin typeface="Arial" panose="020B0604020202020204" pitchFamily="34" charset="0"/>
                <a:ea typeface="ＭＳ Ｐゴシック" panose="020B0600070205080204" pitchFamily="34" charset="-128"/>
              </a:rPr>
              <a:t>, from </a:t>
            </a:r>
            <a:r>
              <a:rPr lang="nb-NO" altLang="nb-NO" dirty="0" err="1">
                <a:latin typeface="Arial" panose="020B0604020202020204" pitchFamily="34" charset="0"/>
                <a:ea typeface="ＭＳ Ｐゴシック" panose="020B0600070205080204" pitchFamily="34" charset="-128"/>
              </a:rPr>
              <a:t>that</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take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maximum</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among</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them</a:t>
            </a:r>
            <a:r>
              <a:rPr lang="nb-NO" altLang="nb-NO" dirty="0">
                <a:latin typeface="Arial" panose="020B0604020202020204" pitchFamily="34" charset="0"/>
                <a:ea typeface="ＭＳ Ｐゴシック" panose="020B0600070205080204" pitchFamily="34" charset="-128"/>
              </a:rPr>
              <a:t> and </a:t>
            </a:r>
            <a:r>
              <a:rPr lang="nb-NO" altLang="nb-NO" dirty="0" err="1">
                <a:latin typeface="Arial" panose="020B0604020202020204" pitchFamily="34" charset="0"/>
                <a:ea typeface="ＭＳ Ｐゴシック" panose="020B0600070205080204" pitchFamily="34" charset="-128"/>
              </a:rPr>
              <a:t>fill</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i</a:t>
            </a:r>
            <a:r>
              <a:rPr lang="nb-NO" altLang="nb-NO" baseline="30000" dirty="0" err="1">
                <a:latin typeface="Arial" panose="020B0604020202020204" pitchFamily="34" charset="0"/>
                <a:ea typeface="ＭＳ Ｐゴシック" panose="020B0600070205080204" pitchFamily="34" charset="-128"/>
              </a:rPr>
              <a:t>th</a:t>
            </a:r>
            <a:r>
              <a:rPr lang="nb-NO" altLang="nb-NO" dirty="0">
                <a:latin typeface="Arial" panose="020B0604020202020204" pitchFamily="34" charset="0"/>
                <a:ea typeface="ＭＳ Ｐゴシック" panose="020B0600070205080204" pitchFamily="34" charset="-128"/>
              </a:rPr>
              <a:t> and </a:t>
            </a:r>
            <a:r>
              <a:rPr lang="nb-NO" altLang="nb-NO" dirty="0" err="1">
                <a:latin typeface="Arial" panose="020B0604020202020204" pitchFamily="34" charset="0"/>
                <a:ea typeface="ＭＳ Ｐゴシック" panose="020B0600070205080204" pitchFamily="34" charset="-128"/>
              </a:rPr>
              <a:t>j</a:t>
            </a:r>
            <a:r>
              <a:rPr lang="nb-NO" altLang="nb-NO" baseline="30000" dirty="0" err="1">
                <a:latin typeface="Arial" panose="020B0604020202020204" pitchFamily="34" charset="0"/>
                <a:ea typeface="ＭＳ Ｐゴシック" panose="020B0600070205080204" pitchFamily="34" charset="-128"/>
              </a:rPr>
              <a:t>th</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position</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with</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score </a:t>
            </a:r>
            <a:r>
              <a:rPr lang="nb-NO" altLang="nb-NO" dirty="0" err="1">
                <a:latin typeface="Arial" panose="020B0604020202020204" pitchFamily="34" charset="0"/>
                <a:ea typeface="ＭＳ Ｐゴシック" panose="020B0600070205080204" pitchFamily="34" charset="-128"/>
              </a:rPr>
              <a:t>obtained</a:t>
            </a:r>
            <a:r>
              <a:rPr lang="nb-NO" altLang="nb-NO" dirty="0">
                <a:latin typeface="Arial" panose="020B0604020202020204" pitchFamily="34" charset="0"/>
                <a:ea typeface="ＭＳ Ｐゴシック" panose="020B0600070205080204" pitchFamily="34" charset="-128"/>
              </a:rPr>
              <a:t>.</a:t>
            </a:r>
          </a:p>
          <a:p>
            <a:pPr eaLnBrk="1" hangingPunct="1"/>
            <a:endParaRPr lang="nb-NO" altLang="nb-NO" dirty="0">
              <a:latin typeface="Arial" panose="020B0604020202020204" pitchFamily="34" charset="0"/>
              <a:ea typeface="ＭＳ Ｐゴシック" panose="020B0600070205080204" pitchFamily="34" charset="-128"/>
            </a:endParaRPr>
          </a:p>
          <a:p>
            <a:pPr eaLnBrk="1" hangingPunct="1"/>
            <a:r>
              <a:rPr lang="nb-NO" altLang="nb-NO" dirty="0">
                <a:latin typeface="Arial" panose="020B0604020202020204" pitchFamily="34" charset="0"/>
                <a:ea typeface="ＭＳ Ｐゴシック" panose="020B0600070205080204" pitchFamily="34" charset="-128"/>
              </a:rPr>
              <a:t>http://</a:t>
            </a:r>
            <a:r>
              <a:rPr lang="nb-NO" altLang="nb-NO" dirty="0" err="1">
                <a:latin typeface="Arial" panose="020B0604020202020204" pitchFamily="34" charset="0"/>
                <a:ea typeface="ＭＳ Ｐゴシック" panose="020B0600070205080204" pitchFamily="34" charset="-128"/>
              </a:rPr>
              <a:t>rna.informatik.uni-freiburg.de</a:t>
            </a:r>
            <a:r>
              <a:rPr lang="nb-NO" altLang="nb-NO" dirty="0">
                <a:latin typeface="Arial" panose="020B0604020202020204" pitchFamily="34" charset="0"/>
                <a:ea typeface="ＭＳ Ｐゴシック" panose="020B0600070205080204" pitchFamily="34" charset="-128"/>
              </a:rPr>
              <a:t>/</a:t>
            </a:r>
            <a:r>
              <a:rPr lang="nb-NO" altLang="nb-NO" dirty="0" err="1">
                <a:latin typeface="Arial" panose="020B0604020202020204" pitchFamily="34" charset="0"/>
                <a:ea typeface="ＭＳ Ｐゴシック" panose="020B0600070205080204" pitchFamily="34" charset="-128"/>
              </a:rPr>
              <a:t>Teaching</a:t>
            </a:r>
            <a:r>
              <a:rPr lang="nb-NO" altLang="nb-NO" dirty="0">
                <a:latin typeface="Arial" panose="020B0604020202020204" pitchFamily="34" charset="0"/>
                <a:ea typeface="ＭＳ Ｐゴシック" panose="020B0600070205080204" pitchFamily="34" charset="-128"/>
              </a:rPr>
              <a:t>/</a:t>
            </a:r>
            <a:r>
              <a:rPr lang="nb-NO" altLang="nb-NO" dirty="0" err="1">
                <a:latin typeface="Arial" panose="020B0604020202020204" pitchFamily="34" charset="0"/>
                <a:ea typeface="ＭＳ Ｐゴシック" panose="020B0600070205080204" pitchFamily="34" charset="-128"/>
              </a:rPr>
              <a:t>index.jsp?toolName</a:t>
            </a:r>
            <a:r>
              <a:rPr lang="nb-NO" altLang="nb-NO" dirty="0">
                <a:latin typeface="Arial" panose="020B0604020202020204" pitchFamily="34" charset="0"/>
                <a:ea typeface="ＭＳ Ｐゴシック" panose="020B0600070205080204" pitchFamily="34" charset="-128"/>
              </a:rPr>
              <a:t>=</a:t>
            </a:r>
            <a:r>
              <a:rPr lang="nb-NO" altLang="nb-NO" dirty="0" err="1">
                <a:latin typeface="Arial" panose="020B0604020202020204" pitchFamily="34" charset="0"/>
                <a:ea typeface="ＭＳ Ｐゴシック" panose="020B0600070205080204" pitchFamily="34" charset="-128"/>
              </a:rPr>
              <a:t>Needleman-Wunsch</a:t>
            </a:r>
            <a:endParaRPr lang="nb-NO" altLang="nb-NO"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D2926EFE-A100-B94C-9A5E-FE73041CD19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755910F-D31B-1E48-83F4-ACE9D7AF9310}" type="slidenum">
              <a:rPr lang="en-US" altLang="nb-NO" sz="1200" smtClean="0"/>
              <a:pPr/>
              <a:t>35</a:t>
            </a:fld>
            <a:endParaRPr lang="en-US" altLang="nb-NO" sz="1200"/>
          </a:p>
        </p:txBody>
      </p:sp>
      <p:sp>
        <p:nvSpPr>
          <p:cNvPr id="98306" name="Rectangle 2">
            <a:extLst>
              <a:ext uri="{FF2B5EF4-FFF2-40B4-BE49-F238E27FC236}">
                <a16:creationId xmlns:a16="http://schemas.microsoft.com/office/drawing/2014/main" id="{B2F1236B-28FC-AB4E-9EC5-330912212F31}"/>
              </a:ext>
            </a:extLst>
          </p:cNvPr>
          <p:cNvSpPr>
            <a:spLocks noGrp="1" noRot="1" noChangeAspect="1" noChangeArrowheads="1" noTextEdit="1"/>
          </p:cNvSpPr>
          <p:nvPr>
            <p:ph type="sldImg"/>
          </p:nvPr>
        </p:nvSpPr>
        <p:spPr>
          <a:solidFill>
            <a:srgbClr val="FFFFFF"/>
          </a:solidFill>
          <a:ln/>
        </p:spPr>
      </p:sp>
      <p:sp>
        <p:nvSpPr>
          <p:cNvPr id="98307" name="Rectangle 3">
            <a:extLst>
              <a:ext uri="{FF2B5EF4-FFF2-40B4-BE49-F238E27FC236}">
                <a16:creationId xmlns:a16="http://schemas.microsoft.com/office/drawing/2014/main" id="{888CA9E1-4992-8341-931C-5DB93EAFC0AF}"/>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dirty="0" err="1">
                <a:latin typeface="Arial" panose="020B0604020202020204" pitchFamily="34" charset="0"/>
                <a:ea typeface="ＭＳ Ｐゴシック" panose="020B0600070205080204" pitchFamily="34" charset="-128"/>
              </a:rPr>
              <a:t>We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will</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use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NW-</a:t>
            </a:r>
            <a:r>
              <a:rPr lang="nb-NO" altLang="nb-NO" dirty="0" err="1">
                <a:latin typeface="Arial" panose="020B0604020202020204" pitchFamily="34" charset="0"/>
                <a:ea typeface="ＭＳ Ｐゴシック" panose="020B0600070205080204" pitchFamily="34" charset="-128"/>
              </a:rPr>
              <a:t>algo</a:t>
            </a:r>
            <a:r>
              <a:rPr lang="nb-NO" altLang="nb-NO" dirty="0">
                <a:latin typeface="Arial" panose="020B0604020202020204" pitchFamily="34" charset="0"/>
                <a:ea typeface="ＭＳ Ｐゴシック" panose="020B0600070205080204" pitchFamily="34" charset="-128"/>
              </a:rPr>
              <a:t> to </a:t>
            </a:r>
            <a:r>
              <a:rPr lang="nb-NO" altLang="nb-NO" dirty="0" err="1">
                <a:latin typeface="Arial" panose="020B0604020202020204" pitchFamily="34" charset="0"/>
                <a:ea typeface="ＭＳ Ｐゴシック" panose="020B0600070205080204" pitchFamily="34" charset="-128"/>
              </a:rPr>
              <a:t>calculate</a:t>
            </a:r>
            <a:r>
              <a:rPr lang="nb-NO" altLang="nb-NO" dirty="0">
                <a:latin typeface="Arial" panose="020B0604020202020204" pitchFamily="34" charset="0"/>
                <a:ea typeface="ＭＳ Ｐゴシック" panose="020B0600070205080204" pitchFamily="34" charset="-128"/>
              </a:rPr>
              <a:t> global </a:t>
            </a:r>
            <a:r>
              <a:rPr lang="nb-NO" altLang="nb-NO" dirty="0" err="1">
                <a:latin typeface="Arial" panose="020B0604020202020204" pitchFamily="34" charset="0"/>
                <a:ea typeface="ＭＳ Ｐゴシック" panose="020B0600070205080204" pitchFamily="34" charset="-128"/>
              </a:rPr>
              <a:t>alignments</a:t>
            </a:r>
            <a:r>
              <a:rPr lang="nb-NO" altLang="nb-NO" dirty="0">
                <a:latin typeface="Arial" panose="020B0604020202020204" pitchFamily="34" charset="0"/>
                <a:ea typeface="ＭＳ Ｐゴシック" panose="020B0600070205080204" pitchFamily="34" charset="-128"/>
              </a:rPr>
              <a:t>. First </a:t>
            </a:r>
            <a:r>
              <a:rPr lang="nb-NO" altLang="nb-NO" dirty="0" err="1">
                <a:latin typeface="Arial" panose="020B0604020202020204" pitchFamily="34" charset="0"/>
                <a:ea typeface="ＭＳ Ｐゴシック" panose="020B0600070205080204" pitchFamily="34" charset="-128"/>
              </a:rPr>
              <a:t>we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define</a:t>
            </a:r>
            <a:r>
              <a:rPr lang="nb-NO" altLang="nb-NO" dirty="0">
                <a:latin typeface="Arial" panose="020B0604020202020204" pitchFamily="34" charset="0"/>
                <a:ea typeface="ＭＳ Ｐゴシック" panose="020B0600070205080204" pitchFamily="34" charset="-128"/>
              </a:rPr>
              <a:t> scoring </a:t>
            </a:r>
            <a:r>
              <a:rPr lang="nb-NO" altLang="nb-NO" dirty="0" err="1">
                <a:latin typeface="Arial" panose="020B0604020202020204" pitchFamily="34" charset="0"/>
                <a:ea typeface="ＭＳ Ｐゴシック" panose="020B0600070205080204" pitchFamily="34" charset="-128"/>
              </a:rPr>
              <a:t>values</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that</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we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use</a:t>
            </a:r>
            <a:r>
              <a:rPr lang="nb-NO" altLang="nb-NO" dirty="0">
                <a:latin typeface="Arial" panose="020B0604020202020204" pitchFamily="34" charset="0"/>
                <a:ea typeface="ＭＳ Ｐゴシック" panose="020B0600070205080204" pitchFamily="34" charset="-128"/>
              </a:rPr>
              <a:t> to </a:t>
            </a:r>
            <a:r>
              <a:rPr lang="nb-NO" altLang="nb-NO" dirty="0" err="1">
                <a:latin typeface="Arial" panose="020B0604020202020204" pitchFamily="34" charset="0"/>
                <a:ea typeface="ＭＳ Ｐゴシック" panose="020B0600070205080204" pitchFamily="34" charset="-128"/>
              </a:rPr>
              <a:t>fill</a:t>
            </a:r>
            <a:r>
              <a:rPr lang="nb-NO" altLang="nb-NO" dirty="0">
                <a:latin typeface="Arial" panose="020B0604020202020204" pitchFamily="34" charset="0"/>
                <a:ea typeface="ＭＳ Ｐゴシック" panose="020B0600070205080204" pitchFamily="34" charset="-128"/>
              </a:rPr>
              <a:t> in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matrix</a:t>
            </a:r>
            <a:r>
              <a:rPr lang="nb-NO" altLang="nb-NO" dirty="0">
                <a:latin typeface="Arial" panose="020B0604020202020204" pitchFamily="34" charset="0"/>
                <a:ea typeface="ＭＳ Ｐゴシック" panose="020B0600070205080204" pitchFamily="34" charset="-128"/>
              </a:rPr>
              <a:t>. </a:t>
            </a:r>
          </a:p>
          <a:p>
            <a:pPr eaLnBrk="1" hangingPunct="1"/>
            <a:endParaRPr lang="nb-NO" altLang="nb-NO" dirty="0">
              <a:latin typeface="Arial" panose="020B0604020202020204" pitchFamily="34" charset="0"/>
              <a:ea typeface="ＭＳ Ｐゴシック" panose="020B0600070205080204" pitchFamily="34" charset="-128"/>
            </a:endParaRPr>
          </a:p>
          <a:p>
            <a:pPr eaLnBrk="1" hangingPunct="1"/>
            <a:r>
              <a:rPr lang="nb-NO" altLang="nb-NO" dirty="0">
                <a:latin typeface="Arial" panose="020B0604020202020204" pitchFamily="34" charset="0"/>
                <a:ea typeface="ＭＳ Ｐゴシック" panose="020B0600070205080204" pitchFamily="34" charset="-128"/>
              </a:rPr>
              <a:t>In </a:t>
            </a:r>
            <a:r>
              <a:rPr lang="nb-NO" altLang="nb-NO" dirty="0" err="1">
                <a:latin typeface="Arial" panose="020B0604020202020204" pitchFamily="34" charset="0"/>
                <a:ea typeface="ＭＳ Ｐゴシック" panose="020B0600070205080204" pitchFamily="34" charset="-128"/>
              </a:rPr>
              <a:t>alignments</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we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give</a:t>
            </a:r>
            <a:r>
              <a:rPr lang="nb-NO" altLang="nb-NO" dirty="0">
                <a:latin typeface="Arial" panose="020B0604020202020204" pitchFamily="34" charset="0"/>
                <a:ea typeface="ＭＳ Ｐゴシック" panose="020B0600070205080204" pitchFamily="34" charset="-128"/>
              </a:rPr>
              <a:t> score </a:t>
            </a:r>
            <a:r>
              <a:rPr lang="nb-NO" altLang="nb-NO" dirty="0" err="1">
                <a:latin typeface="Arial" panose="020B0604020202020204" pitchFamily="34" charset="0"/>
                <a:ea typeface="ＭＳ Ｐゴシック" panose="020B0600070205080204" pitchFamily="34" charset="-128"/>
              </a:rPr>
              <a:t>values</a:t>
            </a:r>
            <a:r>
              <a:rPr lang="nb-NO" altLang="nb-NO" dirty="0">
                <a:latin typeface="Arial" panose="020B0604020202020204" pitchFamily="34" charset="0"/>
                <a:ea typeface="ＭＳ Ｐゴシック" panose="020B0600070205080204" pitchFamily="34" charset="-128"/>
              </a:rPr>
              <a:t> to </a:t>
            </a:r>
            <a:r>
              <a:rPr lang="nb-NO" altLang="nb-NO" dirty="0" err="1">
                <a:latin typeface="Arial" panose="020B0604020202020204" pitchFamily="34" charset="0"/>
                <a:ea typeface="ＭＳ Ｐゴシック" panose="020B0600070205080204" pitchFamily="34" charset="-128"/>
              </a:rPr>
              <a:t>each</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cell</a:t>
            </a:r>
            <a:r>
              <a:rPr lang="nb-NO" altLang="nb-NO" dirty="0">
                <a:latin typeface="Arial" panose="020B0604020202020204" pitchFamily="34" charset="0"/>
                <a:ea typeface="ＭＳ Ｐゴシック" panose="020B0600070205080204" pitchFamily="34" charset="-128"/>
              </a:rPr>
              <a:t>. </a:t>
            </a:r>
          </a:p>
          <a:p>
            <a:pPr eaLnBrk="1" hangingPunct="1"/>
            <a:r>
              <a:rPr lang="nb-NO" altLang="nb-NO" dirty="0">
                <a:latin typeface="Arial" panose="020B0604020202020204" pitchFamily="34" charset="0"/>
                <a:ea typeface="ＭＳ Ｐゴシック" panose="020B0600070205080204" pitchFamily="34" charset="-128"/>
              </a:rPr>
              <a:t>The </a:t>
            </a:r>
            <a:r>
              <a:rPr lang="nb-NO" altLang="nb-NO" dirty="0" err="1">
                <a:latin typeface="Arial" panose="020B0604020202020204" pitchFamily="34" charset="0"/>
                <a:ea typeface="ＭＳ Ｐゴシック" panose="020B0600070205080204" pitchFamily="34" charset="-128"/>
              </a:rPr>
              <a:t>formula</a:t>
            </a:r>
            <a:r>
              <a:rPr lang="nb-NO" altLang="nb-NO" dirty="0">
                <a:latin typeface="Arial" panose="020B0604020202020204" pitchFamily="34" charset="0"/>
                <a:ea typeface="ＭＳ Ｐゴシック" panose="020B0600070205080204" pitchFamily="34" charset="-128"/>
              </a:rPr>
              <a:t>: </a:t>
            </a:r>
          </a:p>
          <a:p>
            <a:pPr eaLnBrk="1" hangingPunct="1"/>
            <a:r>
              <a:rPr lang="nb-NO" altLang="nb-NO" dirty="0">
                <a:latin typeface="Arial" panose="020B0604020202020204" pitchFamily="34" charset="0"/>
                <a:ea typeface="ＭＳ Ｐゴシック" panose="020B0600070205080204" pitchFamily="34" charset="-128"/>
              </a:rPr>
              <a:t>	- First line is </a:t>
            </a:r>
            <a:r>
              <a:rPr lang="nb-NO" altLang="nb-NO" dirty="0" err="1">
                <a:latin typeface="Arial" panose="020B0604020202020204" pitchFamily="34" charset="0"/>
                <a:ea typeface="ＭＳ Ｐゴシック" panose="020B0600070205080204" pitchFamily="34" charset="-128"/>
              </a:rPr>
              <a:t>if</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you</a:t>
            </a:r>
            <a:r>
              <a:rPr lang="nb-NO" altLang="nb-NO" dirty="0">
                <a:latin typeface="Arial" panose="020B0604020202020204" pitchFamily="34" charset="0"/>
                <a:ea typeface="ＭＳ Ｐゴシック" panose="020B0600070205080204" pitchFamily="34" charset="-128"/>
              </a:rPr>
              <a:t> have a match</a:t>
            </a:r>
          </a:p>
          <a:p>
            <a:pPr eaLnBrk="1" hangingPunct="1"/>
            <a:r>
              <a:rPr lang="nb-NO" altLang="nb-NO" dirty="0">
                <a:latin typeface="Arial" panose="020B0604020202020204" pitchFamily="34" charset="0"/>
                <a:ea typeface="ＭＳ Ｐゴシック" panose="020B0600070205080204" pitchFamily="34" charset="-128"/>
              </a:rPr>
              <a:t>	- Second line is </a:t>
            </a:r>
            <a:r>
              <a:rPr lang="nb-NO" altLang="nb-NO" dirty="0" err="1">
                <a:latin typeface="Arial" panose="020B0604020202020204" pitchFamily="34" charset="0"/>
                <a:ea typeface="ＭＳ Ｐゴシック" panose="020B0600070205080204" pitchFamily="34" charset="-128"/>
              </a:rPr>
              <a:t>if</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you</a:t>
            </a:r>
            <a:r>
              <a:rPr lang="nb-NO" altLang="nb-NO" dirty="0">
                <a:latin typeface="Arial" panose="020B0604020202020204" pitchFamily="34" charset="0"/>
                <a:ea typeface="ＭＳ Ｐゴシック" panose="020B0600070205080204" pitchFamily="34" charset="-128"/>
              </a:rPr>
              <a:t> have a mismatch</a:t>
            </a:r>
          </a:p>
          <a:p>
            <a:pPr eaLnBrk="1" hangingPunct="1"/>
            <a:r>
              <a:rPr lang="nb-NO" altLang="nb-NO" dirty="0">
                <a:latin typeface="Arial" panose="020B0604020202020204" pitchFamily="34" charset="0"/>
                <a:ea typeface="ＭＳ Ｐゴシック" panose="020B0600070205080204" pitchFamily="34" charset="-128"/>
              </a:rPr>
              <a:t>	- Third line is gap in </a:t>
            </a:r>
            <a:r>
              <a:rPr lang="nb-NO" altLang="nb-NO" dirty="0" err="1">
                <a:latin typeface="Arial" panose="020B0604020202020204" pitchFamily="34" charset="0"/>
                <a:ea typeface="ＭＳ Ｐゴシック" panose="020B0600070205080204" pitchFamily="34" charset="-128"/>
              </a:rPr>
              <a:t>string</a:t>
            </a:r>
            <a:r>
              <a:rPr lang="nb-NO" altLang="nb-NO" dirty="0">
                <a:latin typeface="Arial" panose="020B0604020202020204" pitchFamily="34" charset="0"/>
                <a:ea typeface="ＭＳ Ｐゴシック" panose="020B0600070205080204" pitchFamily="34" charset="-128"/>
              </a:rPr>
              <a:t> i</a:t>
            </a:r>
          </a:p>
          <a:p>
            <a:pPr eaLnBrk="1" hangingPunct="1"/>
            <a:r>
              <a:rPr lang="nb-NO" altLang="nb-NO" dirty="0">
                <a:latin typeface="Arial" panose="020B0604020202020204" pitchFamily="34" charset="0"/>
                <a:ea typeface="ＭＳ Ｐゴシック" panose="020B0600070205080204" pitchFamily="34" charset="-128"/>
              </a:rPr>
              <a:t>	- </a:t>
            </a:r>
            <a:r>
              <a:rPr lang="nb-NO" altLang="nb-NO" dirty="0" err="1">
                <a:latin typeface="Arial" panose="020B0604020202020204" pitchFamily="34" charset="0"/>
                <a:ea typeface="ＭＳ Ｐゴシック" panose="020B0600070205080204" pitchFamily="34" charset="-128"/>
              </a:rPr>
              <a:t>Fourth</a:t>
            </a:r>
            <a:r>
              <a:rPr lang="nb-NO" altLang="nb-NO" dirty="0">
                <a:latin typeface="Arial" panose="020B0604020202020204" pitchFamily="34" charset="0"/>
                <a:ea typeface="ＭＳ Ｐゴシック" panose="020B0600070205080204" pitchFamily="34" charset="-128"/>
              </a:rPr>
              <a:t> line is gap in </a:t>
            </a:r>
            <a:r>
              <a:rPr lang="nb-NO" altLang="nb-NO" dirty="0" err="1">
                <a:latin typeface="Arial" panose="020B0604020202020204" pitchFamily="34" charset="0"/>
                <a:ea typeface="ＭＳ Ｐゴシック" panose="020B0600070205080204" pitchFamily="34" charset="-128"/>
              </a:rPr>
              <a:t>string</a:t>
            </a:r>
            <a:r>
              <a:rPr lang="nb-NO" altLang="nb-NO" dirty="0">
                <a:latin typeface="Arial" panose="020B0604020202020204" pitchFamily="34" charset="0"/>
                <a:ea typeface="ＭＳ Ｐゴシック" panose="020B0600070205080204" pitchFamily="34" charset="-128"/>
              </a:rPr>
              <a:t> j</a:t>
            </a:r>
          </a:p>
          <a:p>
            <a:pPr eaLnBrk="1" hangingPunct="1"/>
            <a:endParaRPr lang="nb-NO" altLang="nb-NO" dirty="0">
              <a:latin typeface="Arial" panose="020B0604020202020204" pitchFamily="34" charset="0"/>
              <a:ea typeface="ＭＳ Ｐゴシック" panose="020B0600070205080204" pitchFamily="34" charset="-128"/>
            </a:endParaRPr>
          </a:p>
          <a:p>
            <a:pPr eaLnBrk="1" hangingPunct="1"/>
            <a:r>
              <a:rPr lang="nb-NO" altLang="nb-NO" dirty="0">
                <a:latin typeface="Arial" panose="020B0604020202020204" pitchFamily="34" charset="0"/>
                <a:ea typeface="ＭＳ Ｐゴシック" panose="020B0600070205080204" pitchFamily="34" charset="-128"/>
              </a:rPr>
              <a:t>To </a:t>
            </a:r>
            <a:r>
              <a:rPr lang="nb-NO" altLang="nb-NO" dirty="0" err="1">
                <a:latin typeface="Arial" panose="020B0604020202020204" pitchFamily="34" charset="0"/>
                <a:ea typeface="ＭＳ Ｐゴシック" panose="020B0600070205080204" pitchFamily="34" charset="-128"/>
              </a:rPr>
              <a:t>find</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maximum</a:t>
            </a:r>
            <a:r>
              <a:rPr lang="nb-NO" altLang="nb-NO" dirty="0">
                <a:latin typeface="Arial" panose="020B0604020202020204" pitchFamily="34" charset="0"/>
                <a:ea typeface="ＭＳ Ｐゴシック" panose="020B0600070205080204" pitchFamily="34" charset="-128"/>
              </a:rPr>
              <a:t> score </a:t>
            </a:r>
            <a:r>
              <a:rPr lang="nb-NO" altLang="nb-NO" dirty="0" err="1">
                <a:latin typeface="Arial" panose="020B0604020202020204" pitchFamily="34" charset="0"/>
                <a:ea typeface="ＭＳ Ｐゴシック" panose="020B0600070205080204" pitchFamily="34" charset="-128"/>
              </a:rPr>
              <a:t>of</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each</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cell</a:t>
            </a:r>
            <a:r>
              <a:rPr lang="nb-NO" altLang="nb-NO" dirty="0">
                <a:latin typeface="Arial" panose="020B0604020202020204" pitchFamily="34" charset="0"/>
                <a:ea typeface="ＭＳ Ｐゴシック" panose="020B0600070205080204" pitchFamily="34" charset="-128"/>
              </a:rPr>
              <a:t>, it is </a:t>
            </a:r>
            <a:r>
              <a:rPr lang="nb-NO" altLang="nb-NO" dirty="0" err="1">
                <a:latin typeface="Arial" panose="020B0604020202020204" pitchFamily="34" charset="0"/>
                <a:ea typeface="ＭＳ Ｐゴシック" panose="020B0600070205080204" pitchFamily="34" charset="-128"/>
              </a:rPr>
              <a:t>required</a:t>
            </a:r>
            <a:r>
              <a:rPr lang="nb-NO" altLang="nb-NO" dirty="0">
                <a:latin typeface="Arial" panose="020B0604020202020204" pitchFamily="34" charset="0"/>
                <a:ea typeface="ＭＳ Ｐゴシック" panose="020B0600070205080204" pitchFamily="34" charset="-128"/>
              </a:rPr>
              <a:t> to </a:t>
            </a:r>
            <a:r>
              <a:rPr lang="nb-NO" altLang="nb-NO" dirty="0" err="1">
                <a:latin typeface="Arial" panose="020B0604020202020204" pitchFamily="34" charset="0"/>
                <a:ea typeface="ＭＳ Ｐゴシック" panose="020B0600070205080204" pitchFamily="34" charset="-128"/>
              </a:rPr>
              <a:t>know</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neighbouring</a:t>
            </a:r>
            <a:r>
              <a:rPr lang="nb-NO" altLang="nb-NO" dirty="0">
                <a:latin typeface="Arial" panose="020B0604020202020204" pitchFamily="34" charset="0"/>
                <a:ea typeface="ＭＳ Ｐゴシック" panose="020B0600070205080204" pitchFamily="34" charset="-128"/>
              </a:rPr>
              <a:t> scores (diagonal, </a:t>
            </a:r>
            <a:r>
              <a:rPr lang="nb-NO" altLang="nb-NO" dirty="0" err="1">
                <a:latin typeface="Arial" panose="020B0604020202020204" pitchFamily="34" charset="0"/>
                <a:ea typeface="ＭＳ Ｐゴシック" panose="020B0600070205080204" pitchFamily="34" charset="-128"/>
              </a:rPr>
              <a:t>left</a:t>
            </a:r>
            <a:r>
              <a:rPr lang="nb-NO" altLang="nb-NO" dirty="0">
                <a:latin typeface="Arial" panose="020B0604020202020204" pitchFamily="34" charset="0"/>
                <a:ea typeface="ＭＳ Ｐゴシック" panose="020B0600070205080204" pitchFamily="34" charset="-128"/>
              </a:rPr>
              <a:t> and right) </a:t>
            </a:r>
            <a:r>
              <a:rPr lang="nb-NO" altLang="nb-NO" dirty="0" err="1">
                <a:latin typeface="Arial" panose="020B0604020202020204" pitchFamily="34" charset="0"/>
                <a:ea typeface="ＭＳ Ｐゴシック" panose="020B0600070205080204" pitchFamily="34" charset="-128"/>
              </a:rPr>
              <a:t>of</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current</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position</a:t>
            </a:r>
            <a:r>
              <a:rPr lang="nb-NO" altLang="nb-NO" dirty="0">
                <a:latin typeface="Arial" panose="020B0604020202020204" pitchFamily="34" charset="0"/>
                <a:ea typeface="ＭＳ Ｐゴシック" panose="020B0600070205080204" pitchFamily="34" charset="-128"/>
              </a:rPr>
              <a:t>. From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assumed</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values</a:t>
            </a:r>
            <a:r>
              <a:rPr lang="nb-NO" altLang="nb-NO" dirty="0">
                <a:latin typeface="Arial" panose="020B0604020202020204" pitchFamily="34" charset="0"/>
                <a:ea typeface="ＭＳ Ｐゴシック" panose="020B0600070205080204" pitchFamily="34" charset="-128"/>
              </a:rPr>
              <a:t>, </a:t>
            </a:r>
            <a:r>
              <a:rPr lang="nb-NO" altLang="nb-NO" u="sng" dirty="0" err="1">
                <a:latin typeface="Arial" panose="020B0604020202020204" pitchFamily="34" charset="0"/>
                <a:ea typeface="ＭＳ Ｐゴシック" panose="020B0600070205080204" pitchFamily="34" charset="-128"/>
              </a:rPr>
              <a:t>add</a:t>
            </a:r>
            <a:r>
              <a:rPr lang="nb-NO" altLang="nb-NO" u="sng" dirty="0">
                <a:latin typeface="Arial" panose="020B0604020202020204" pitchFamily="34" charset="0"/>
                <a:ea typeface="ＭＳ Ｐゴシック" panose="020B0600070205080204" pitchFamily="34" charset="-128"/>
              </a:rPr>
              <a:t> </a:t>
            </a:r>
            <a:r>
              <a:rPr lang="nb-NO" altLang="nb-NO" u="sng" dirty="0" err="1">
                <a:latin typeface="Arial" panose="020B0604020202020204" pitchFamily="34" charset="0"/>
                <a:ea typeface="ＭＳ Ｐゴシック" panose="020B0600070205080204" pitchFamily="34" charset="-128"/>
              </a:rPr>
              <a:t>the</a:t>
            </a:r>
            <a:r>
              <a:rPr lang="nb-NO" altLang="nb-NO" u="sng" dirty="0">
                <a:latin typeface="Arial" panose="020B0604020202020204" pitchFamily="34" charset="0"/>
                <a:ea typeface="ＭＳ Ｐゴシック" panose="020B0600070205080204" pitchFamily="34" charset="-128"/>
              </a:rPr>
              <a:t> match or mismatch (</a:t>
            </a:r>
            <a:r>
              <a:rPr lang="nb-NO" altLang="nb-NO" u="sng" dirty="0" err="1">
                <a:latin typeface="Arial" panose="020B0604020202020204" pitchFamily="34" charset="0"/>
                <a:ea typeface="ＭＳ Ｐゴシック" panose="020B0600070205080204" pitchFamily="34" charset="-128"/>
              </a:rPr>
              <a:t>assumed</a:t>
            </a:r>
            <a:r>
              <a:rPr lang="nb-NO" altLang="nb-NO" u="sng" dirty="0">
                <a:latin typeface="Arial" panose="020B0604020202020204" pitchFamily="34" charset="0"/>
                <a:ea typeface="ＭＳ Ｐゴシック" panose="020B0600070205080204" pitchFamily="34" charset="-128"/>
              </a:rPr>
              <a:t>) score to </a:t>
            </a:r>
            <a:r>
              <a:rPr lang="nb-NO" altLang="nb-NO" u="sng" dirty="0" err="1">
                <a:latin typeface="Arial" panose="020B0604020202020204" pitchFamily="34" charset="0"/>
                <a:ea typeface="ＭＳ Ｐゴシック" panose="020B0600070205080204" pitchFamily="34" charset="-128"/>
              </a:rPr>
              <a:t>the</a:t>
            </a:r>
            <a:r>
              <a:rPr lang="nb-NO" altLang="nb-NO" u="sng" dirty="0">
                <a:latin typeface="Arial" panose="020B0604020202020204" pitchFamily="34" charset="0"/>
                <a:ea typeface="ＭＳ Ｐゴシック" panose="020B0600070205080204" pitchFamily="34" charset="-128"/>
              </a:rPr>
              <a:t> diagonal </a:t>
            </a:r>
            <a:r>
              <a:rPr lang="nb-NO" altLang="nb-NO" u="sng" dirty="0" err="1">
                <a:latin typeface="Arial" panose="020B0604020202020204" pitchFamily="34" charset="0"/>
                <a:ea typeface="ＭＳ Ｐゴシック" panose="020B0600070205080204" pitchFamily="34" charset="-128"/>
              </a:rPr>
              <a:t>value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Similarly</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add</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gap score to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other</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neighbouring</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values</a:t>
            </a:r>
            <a:r>
              <a:rPr lang="nb-NO" altLang="nb-NO" dirty="0">
                <a:latin typeface="Arial" panose="020B0604020202020204" pitchFamily="34" charset="0"/>
                <a:ea typeface="ＭＳ Ｐゴシック" panose="020B0600070205080204" pitchFamily="34" charset="-128"/>
              </a:rPr>
              <a:t>. Thus, </a:t>
            </a:r>
            <a:r>
              <a:rPr lang="nb-NO" altLang="nb-NO" dirty="0" err="1">
                <a:latin typeface="Arial" panose="020B0604020202020204" pitchFamily="34" charset="0"/>
                <a:ea typeface="ＭＳ Ｐゴシック" panose="020B0600070205080204" pitchFamily="34" charset="-128"/>
              </a:rPr>
              <a:t>we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can</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obtain</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three</a:t>
            </a:r>
            <a:r>
              <a:rPr lang="nb-NO" altLang="nb-NO" dirty="0">
                <a:latin typeface="Arial" panose="020B0604020202020204" pitchFamily="34" charset="0"/>
                <a:ea typeface="ＭＳ Ｐゴシック" panose="020B0600070205080204" pitchFamily="34" charset="-128"/>
              </a:rPr>
              <a:t> different </a:t>
            </a:r>
            <a:r>
              <a:rPr lang="nb-NO" altLang="nb-NO" dirty="0" err="1">
                <a:latin typeface="Arial" panose="020B0604020202020204" pitchFamily="34" charset="0"/>
                <a:ea typeface="ＭＳ Ｐゴシック" panose="020B0600070205080204" pitchFamily="34" charset="-128"/>
              </a:rPr>
              <a:t>values</a:t>
            </a:r>
            <a:r>
              <a:rPr lang="nb-NO" altLang="nb-NO" dirty="0">
                <a:latin typeface="Arial" panose="020B0604020202020204" pitchFamily="34" charset="0"/>
                <a:ea typeface="ＭＳ Ｐゴシック" panose="020B0600070205080204" pitchFamily="34" charset="-128"/>
              </a:rPr>
              <a:t>, from </a:t>
            </a:r>
            <a:r>
              <a:rPr lang="nb-NO" altLang="nb-NO" dirty="0" err="1">
                <a:latin typeface="Arial" panose="020B0604020202020204" pitchFamily="34" charset="0"/>
                <a:ea typeface="ＭＳ Ｐゴシック" panose="020B0600070205080204" pitchFamily="34" charset="-128"/>
              </a:rPr>
              <a:t>that</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take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maximum</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among</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them</a:t>
            </a:r>
            <a:r>
              <a:rPr lang="nb-NO" altLang="nb-NO" dirty="0">
                <a:latin typeface="Arial" panose="020B0604020202020204" pitchFamily="34" charset="0"/>
                <a:ea typeface="ＭＳ Ｐゴシック" panose="020B0600070205080204" pitchFamily="34" charset="-128"/>
              </a:rPr>
              <a:t> and </a:t>
            </a:r>
            <a:r>
              <a:rPr lang="nb-NO" altLang="nb-NO" dirty="0" err="1">
                <a:latin typeface="Arial" panose="020B0604020202020204" pitchFamily="34" charset="0"/>
                <a:ea typeface="ＭＳ Ｐゴシック" panose="020B0600070205080204" pitchFamily="34" charset="-128"/>
              </a:rPr>
              <a:t>fill</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i</a:t>
            </a:r>
            <a:r>
              <a:rPr lang="nb-NO" altLang="nb-NO" baseline="30000" dirty="0" err="1">
                <a:latin typeface="Arial" panose="020B0604020202020204" pitchFamily="34" charset="0"/>
                <a:ea typeface="ＭＳ Ｐゴシック" panose="020B0600070205080204" pitchFamily="34" charset="-128"/>
              </a:rPr>
              <a:t>th</a:t>
            </a:r>
            <a:r>
              <a:rPr lang="nb-NO" altLang="nb-NO" dirty="0">
                <a:latin typeface="Arial" panose="020B0604020202020204" pitchFamily="34" charset="0"/>
                <a:ea typeface="ＭＳ Ｐゴシック" panose="020B0600070205080204" pitchFamily="34" charset="-128"/>
              </a:rPr>
              <a:t> and </a:t>
            </a:r>
            <a:r>
              <a:rPr lang="nb-NO" altLang="nb-NO" dirty="0" err="1">
                <a:latin typeface="Arial" panose="020B0604020202020204" pitchFamily="34" charset="0"/>
                <a:ea typeface="ＭＳ Ｐゴシック" panose="020B0600070205080204" pitchFamily="34" charset="-128"/>
              </a:rPr>
              <a:t>j</a:t>
            </a:r>
            <a:r>
              <a:rPr lang="nb-NO" altLang="nb-NO" baseline="30000" dirty="0" err="1">
                <a:latin typeface="Arial" panose="020B0604020202020204" pitchFamily="34" charset="0"/>
                <a:ea typeface="ＭＳ Ｐゴシック" panose="020B0600070205080204" pitchFamily="34" charset="-128"/>
              </a:rPr>
              <a:t>th</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position</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with</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score </a:t>
            </a:r>
            <a:r>
              <a:rPr lang="nb-NO" altLang="nb-NO" dirty="0" err="1">
                <a:latin typeface="Arial" panose="020B0604020202020204" pitchFamily="34" charset="0"/>
                <a:ea typeface="ＭＳ Ｐゴシック" panose="020B0600070205080204" pitchFamily="34" charset="-128"/>
              </a:rPr>
              <a:t>obtained</a:t>
            </a:r>
            <a:r>
              <a:rPr lang="nb-NO" altLang="nb-NO" dirty="0">
                <a:latin typeface="Arial" panose="020B0604020202020204" pitchFamily="34" charset="0"/>
                <a:ea typeface="ＭＳ Ｐゴシック" panose="020B0600070205080204" pitchFamily="34" charset="-128"/>
              </a:rPr>
              <a:t>.</a:t>
            </a:r>
          </a:p>
          <a:p>
            <a:pPr eaLnBrk="1" hangingPunct="1"/>
            <a:endParaRPr lang="nb-NO" altLang="nb-NO" dirty="0">
              <a:latin typeface="Arial" panose="020B0604020202020204" pitchFamily="34" charset="0"/>
              <a:ea typeface="ＭＳ Ｐゴシック" panose="020B0600070205080204" pitchFamily="34" charset="-128"/>
            </a:endParaRPr>
          </a:p>
          <a:p>
            <a:pPr eaLnBrk="1" hangingPunct="1"/>
            <a:r>
              <a:rPr lang="nb-NO" altLang="nb-NO" dirty="0">
                <a:latin typeface="Arial" panose="020B0604020202020204" pitchFamily="34" charset="0"/>
                <a:ea typeface="ＭＳ Ｐゴシック" panose="020B0600070205080204" pitchFamily="34" charset="-128"/>
              </a:rPr>
              <a:t>http://</a:t>
            </a:r>
            <a:r>
              <a:rPr lang="nb-NO" altLang="nb-NO" dirty="0" err="1">
                <a:latin typeface="Arial" panose="020B0604020202020204" pitchFamily="34" charset="0"/>
                <a:ea typeface="ＭＳ Ｐゴシック" panose="020B0600070205080204" pitchFamily="34" charset="-128"/>
              </a:rPr>
              <a:t>rna.informatik.uni-freiburg.de</a:t>
            </a:r>
            <a:r>
              <a:rPr lang="nb-NO" altLang="nb-NO" dirty="0">
                <a:latin typeface="Arial" panose="020B0604020202020204" pitchFamily="34" charset="0"/>
                <a:ea typeface="ＭＳ Ｐゴシック" panose="020B0600070205080204" pitchFamily="34" charset="-128"/>
              </a:rPr>
              <a:t>/</a:t>
            </a:r>
            <a:r>
              <a:rPr lang="nb-NO" altLang="nb-NO" dirty="0" err="1">
                <a:latin typeface="Arial" panose="020B0604020202020204" pitchFamily="34" charset="0"/>
                <a:ea typeface="ＭＳ Ｐゴシック" panose="020B0600070205080204" pitchFamily="34" charset="-128"/>
              </a:rPr>
              <a:t>Teaching</a:t>
            </a:r>
            <a:r>
              <a:rPr lang="nb-NO" altLang="nb-NO" dirty="0">
                <a:latin typeface="Arial" panose="020B0604020202020204" pitchFamily="34" charset="0"/>
                <a:ea typeface="ＭＳ Ｐゴシック" panose="020B0600070205080204" pitchFamily="34" charset="-128"/>
              </a:rPr>
              <a:t>/</a:t>
            </a:r>
            <a:r>
              <a:rPr lang="nb-NO" altLang="nb-NO" dirty="0" err="1">
                <a:latin typeface="Arial" panose="020B0604020202020204" pitchFamily="34" charset="0"/>
                <a:ea typeface="ＭＳ Ｐゴシック" panose="020B0600070205080204" pitchFamily="34" charset="-128"/>
              </a:rPr>
              <a:t>index.jsp?toolName</a:t>
            </a:r>
            <a:r>
              <a:rPr lang="nb-NO" altLang="nb-NO" dirty="0">
                <a:latin typeface="Arial" panose="020B0604020202020204" pitchFamily="34" charset="0"/>
                <a:ea typeface="ＭＳ Ｐゴシック" panose="020B0600070205080204" pitchFamily="34" charset="-128"/>
              </a:rPr>
              <a:t>=</a:t>
            </a:r>
            <a:r>
              <a:rPr lang="nb-NO" altLang="nb-NO" dirty="0" err="1">
                <a:latin typeface="Arial" panose="020B0604020202020204" pitchFamily="34" charset="0"/>
                <a:ea typeface="ＭＳ Ｐゴシック" panose="020B0600070205080204" pitchFamily="34" charset="-128"/>
              </a:rPr>
              <a:t>Needleman-Wunsch</a:t>
            </a:r>
            <a:endParaRPr lang="nb-NO" altLang="nb-NO"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672745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33D8691C-6FC0-C94A-93CF-23B5C5489BB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1963A6B-3BEF-8F4E-9266-5F7A4F27FB8E}" type="slidenum">
              <a:rPr lang="en-US" altLang="nb-NO" sz="1200" smtClean="0"/>
              <a:pPr/>
              <a:t>36</a:t>
            </a:fld>
            <a:endParaRPr lang="en-US" altLang="nb-NO" sz="1200"/>
          </a:p>
        </p:txBody>
      </p:sp>
      <p:sp>
        <p:nvSpPr>
          <p:cNvPr id="101378" name="Rectangle 2">
            <a:extLst>
              <a:ext uri="{FF2B5EF4-FFF2-40B4-BE49-F238E27FC236}">
                <a16:creationId xmlns:a16="http://schemas.microsoft.com/office/drawing/2014/main" id="{E5C5DA6C-3DFF-7B44-9CDC-1BA075703108}"/>
              </a:ext>
            </a:extLst>
          </p:cNvPr>
          <p:cNvSpPr>
            <a:spLocks noGrp="1" noRot="1" noChangeAspect="1" noChangeArrowheads="1" noTextEdit="1"/>
          </p:cNvSpPr>
          <p:nvPr>
            <p:ph type="sldImg"/>
          </p:nvPr>
        </p:nvSpPr>
        <p:spPr>
          <a:solidFill>
            <a:srgbClr val="FFFFFF"/>
          </a:solidFill>
          <a:ln/>
        </p:spPr>
      </p:sp>
      <p:sp>
        <p:nvSpPr>
          <p:cNvPr id="101379" name="Rectangle 3">
            <a:extLst>
              <a:ext uri="{FF2B5EF4-FFF2-40B4-BE49-F238E27FC236}">
                <a16:creationId xmlns:a16="http://schemas.microsoft.com/office/drawing/2014/main" id="{5977B0B9-730D-304D-8EEF-D7535ACDE87E}"/>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a:latin typeface="Arial" panose="020B0604020202020204" pitchFamily="34" charset="0"/>
                <a:ea typeface="ＭＳ Ｐゴシック" panose="020B0600070205080204" pitchFamily="34" charset="-128"/>
              </a:rPr>
              <a:t>If similar: Take diagnoal value and add 1</a:t>
            </a:r>
          </a:p>
          <a:p>
            <a:pPr eaLnBrk="1" hangingPunct="1"/>
            <a:r>
              <a:rPr lang="nb-NO" altLang="nb-NO">
                <a:latin typeface="Arial" panose="020B0604020202020204" pitchFamily="34" charset="0"/>
                <a:ea typeface="ＭＳ Ｐゴシック" panose="020B0600070205080204" pitchFamily="34" charset="-128"/>
              </a:rPr>
              <a:t>If not similar: Take max value and add -1</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B82A3398-4894-B54B-8B08-83A46CF6A59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D547711-FEF3-7B4D-9A3F-7F316DE9E297}" type="slidenum">
              <a:rPr lang="en-US" altLang="nb-NO" sz="1200" smtClean="0"/>
              <a:pPr/>
              <a:t>37</a:t>
            </a:fld>
            <a:endParaRPr lang="en-US" altLang="nb-NO" sz="1200"/>
          </a:p>
        </p:txBody>
      </p:sp>
      <p:sp>
        <p:nvSpPr>
          <p:cNvPr id="103426" name="Rectangle 2">
            <a:extLst>
              <a:ext uri="{FF2B5EF4-FFF2-40B4-BE49-F238E27FC236}">
                <a16:creationId xmlns:a16="http://schemas.microsoft.com/office/drawing/2014/main" id="{7CA1A4B9-397B-9440-B8BF-7548B549E55D}"/>
              </a:ext>
            </a:extLst>
          </p:cNvPr>
          <p:cNvSpPr>
            <a:spLocks noGrp="1" noRot="1" noChangeAspect="1" noChangeArrowheads="1" noTextEdit="1"/>
          </p:cNvSpPr>
          <p:nvPr>
            <p:ph type="sldImg"/>
          </p:nvPr>
        </p:nvSpPr>
        <p:spPr>
          <a:solidFill>
            <a:srgbClr val="FFFFFF"/>
          </a:solidFill>
          <a:ln/>
        </p:spPr>
      </p:sp>
      <p:sp>
        <p:nvSpPr>
          <p:cNvPr id="103427" name="Rectangle 3">
            <a:extLst>
              <a:ext uri="{FF2B5EF4-FFF2-40B4-BE49-F238E27FC236}">
                <a16:creationId xmlns:a16="http://schemas.microsoft.com/office/drawing/2014/main" id="{A8A8B25B-3C26-E244-966A-061036ECCAF6}"/>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a:latin typeface="Arial" panose="020B0604020202020204" pitchFamily="34" charset="0"/>
                <a:ea typeface="ＭＳ Ｐゴシック" panose="020B0600070205080204" pitchFamily="34" charset="-128"/>
              </a:rPr>
              <a:t>S has 3 gaps, R has 2 gaps, but one longer gap</a:t>
            </a:r>
          </a:p>
          <a:p>
            <a:pPr eaLnBrk="1" hangingPunct="1"/>
            <a:r>
              <a:rPr lang="nb-NO" altLang="nb-NO">
                <a:latin typeface="Arial" panose="020B0604020202020204" pitchFamily="34" charset="0"/>
                <a:ea typeface="ＭＳ Ｐゴシック" panose="020B0600070205080204" pitchFamily="34" charset="-128"/>
              </a:rPr>
              <a:t>Depends on which model we use and the penalty scores</a:t>
            </a:r>
          </a:p>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86F013F1-EBDE-B64D-B045-39730B5D1E1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AB1CC32-958B-3345-92C0-9C9B261F9B16}" type="slidenum">
              <a:rPr lang="en-US" altLang="nb-NO" sz="1200" smtClean="0"/>
              <a:pPr/>
              <a:t>38</a:t>
            </a:fld>
            <a:endParaRPr lang="en-US" altLang="nb-NO" sz="1200"/>
          </a:p>
        </p:txBody>
      </p:sp>
      <p:sp>
        <p:nvSpPr>
          <p:cNvPr id="105474" name="Rectangle 2">
            <a:extLst>
              <a:ext uri="{FF2B5EF4-FFF2-40B4-BE49-F238E27FC236}">
                <a16:creationId xmlns:a16="http://schemas.microsoft.com/office/drawing/2014/main" id="{E47FE0C9-A54E-6A49-9650-4A805E7B3DB2}"/>
              </a:ext>
            </a:extLst>
          </p:cNvPr>
          <p:cNvSpPr>
            <a:spLocks noGrp="1" noRot="1" noChangeAspect="1" noChangeArrowheads="1" noTextEdit="1"/>
          </p:cNvSpPr>
          <p:nvPr>
            <p:ph type="sldImg"/>
          </p:nvPr>
        </p:nvSpPr>
        <p:spPr>
          <a:solidFill>
            <a:srgbClr val="FFFFFF"/>
          </a:solidFill>
          <a:ln/>
        </p:spPr>
      </p:sp>
      <p:sp>
        <p:nvSpPr>
          <p:cNvPr id="105475" name="Rectangle 3">
            <a:extLst>
              <a:ext uri="{FF2B5EF4-FFF2-40B4-BE49-F238E27FC236}">
                <a16:creationId xmlns:a16="http://schemas.microsoft.com/office/drawing/2014/main" id="{217501A3-0215-FF42-A6BE-62A4C1C4AF4A}"/>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a:latin typeface="Arial" panose="020B0604020202020204" pitchFamily="34" charset="0"/>
                <a:ea typeface="ＭＳ Ｐゴシック" panose="020B0600070205080204" pitchFamily="34" charset="-128"/>
              </a:rPr>
              <a:t>S has 3 gaps, R has 2 gaps, but one longer gap</a:t>
            </a:r>
          </a:p>
          <a:p>
            <a:pPr eaLnBrk="1" hangingPunct="1"/>
            <a:r>
              <a:rPr lang="nb-NO" altLang="nb-NO">
                <a:latin typeface="Arial" panose="020B0604020202020204" pitchFamily="34" charset="0"/>
                <a:ea typeface="ＭＳ Ｐゴシック" panose="020B0600070205080204" pitchFamily="34" charset="-128"/>
              </a:rPr>
              <a:t>Depends on which model we use and the penalty scores</a:t>
            </a:r>
          </a:p>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0848A5BC-B4BE-9A44-B239-817114FB15C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FD72955-AA46-BC4D-845A-066DA289F1B1}" type="slidenum">
              <a:rPr lang="en-US" altLang="nb-NO" sz="1200" smtClean="0"/>
              <a:pPr/>
              <a:t>39</a:t>
            </a:fld>
            <a:endParaRPr lang="en-US" altLang="nb-NO" sz="1200"/>
          </a:p>
        </p:txBody>
      </p:sp>
      <p:sp>
        <p:nvSpPr>
          <p:cNvPr id="107522" name="Rectangle 2">
            <a:extLst>
              <a:ext uri="{FF2B5EF4-FFF2-40B4-BE49-F238E27FC236}">
                <a16:creationId xmlns:a16="http://schemas.microsoft.com/office/drawing/2014/main" id="{A4B45784-A968-D04F-B395-68603A72BB3B}"/>
              </a:ext>
            </a:extLst>
          </p:cNvPr>
          <p:cNvSpPr>
            <a:spLocks noGrp="1" noRot="1" noChangeAspect="1" noChangeArrowheads="1" noTextEdit="1"/>
          </p:cNvSpPr>
          <p:nvPr>
            <p:ph type="sldImg"/>
          </p:nvPr>
        </p:nvSpPr>
        <p:spPr>
          <a:solidFill>
            <a:srgbClr val="FFFFFF"/>
          </a:solidFill>
          <a:ln/>
        </p:spPr>
      </p:sp>
      <p:sp>
        <p:nvSpPr>
          <p:cNvPr id="107523" name="Rectangle 3">
            <a:extLst>
              <a:ext uri="{FF2B5EF4-FFF2-40B4-BE49-F238E27FC236}">
                <a16:creationId xmlns:a16="http://schemas.microsoft.com/office/drawing/2014/main" id="{4BCDDF5C-46FE-A94F-982F-609B408C5041}"/>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ED12B6ED-8459-D145-8A7D-B8AE173B819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3261751-533B-A441-9B40-40D0A3EC89A4}" type="slidenum">
              <a:rPr lang="en-US" altLang="nb-NO" sz="1200" smtClean="0"/>
              <a:pPr/>
              <a:t>4</a:t>
            </a:fld>
            <a:endParaRPr lang="en-US" altLang="nb-NO" sz="1200"/>
          </a:p>
        </p:txBody>
      </p:sp>
      <p:sp>
        <p:nvSpPr>
          <p:cNvPr id="23554" name="Rectangle 2">
            <a:extLst>
              <a:ext uri="{FF2B5EF4-FFF2-40B4-BE49-F238E27FC236}">
                <a16:creationId xmlns:a16="http://schemas.microsoft.com/office/drawing/2014/main" id="{BDB0F743-6247-DF40-B9B8-3A67CE6F5135}"/>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20126ECB-8DD3-A843-B065-459FF9AB530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nb-NO" dirty="0">
                <a:latin typeface="Arial" panose="020B0604020202020204" pitchFamily="34" charset="0"/>
                <a:ea typeface="ＭＳ Ｐゴシック" panose="020B0600070205080204" pitchFamily="34" charset="-128"/>
              </a:rPr>
              <a:t>-&gt; Sequence data</a:t>
            </a:r>
          </a:p>
          <a:p>
            <a:pPr eaLnBrk="1" hangingPunct="1"/>
            <a:endParaRPr lang="en-US" altLang="nb-NO" dirty="0">
              <a:latin typeface="Arial" panose="020B0604020202020204" pitchFamily="34" charset="0"/>
              <a:ea typeface="ＭＳ Ｐゴシック" panose="020B0600070205080204" pitchFamily="34" charset="-128"/>
            </a:endParaRPr>
          </a:p>
          <a:p>
            <a:pPr eaLnBrk="1" hangingPunct="1">
              <a:lnSpc>
                <a:spcPct val="80000"/>
              </a:lnSpc>
            </a:pPr>
            <a:r>
              <a:rPr lang="en-US" altLang="nb-NO" sz="600" i="1" dirty="0">
                <a:latin typeface="Courier New" panose="02070309020205020404" pitchFamily="49" charset="0"/>
                <a:ea typeface="ＭＳ Ｐゴシック" panose="020B0600070205080204" pitchFamily="34" charset="-128"/>
              </a:rPr>
              <a:t>Giardia intestinalis</a:t>
            </a:r>
            <a:r>
              <a:rPr lang="en-US" altLang="nb-NO" sz="600" dirty="0">
                <a:latin typeface="Courier New" panose="02070309020205020404" pitchFamily="49" charset="0"/>
                <a:ea typeface="ＭＳ Ｐゴシック" panose="020B0600070205080204" pitchFamily="34" charset="-128"/>
              </a:rPr>
              <a:t> Dicer</a:t>
            </a:r>
          </a:p>
          <a:p>
            <a:pPr eaLnBrk="1" hangingPunct="1"/>
            <a:endParaRPr lang="en-US" altLang="nb-NO" dirty="0">
              <a:latin typeface="Arial" panose="020B0604020202020204" pitchFamily="34" charset="0"/>
              <a:ea typeface="ＭＳ Ｐゴシック" panose="020B0600070205080204" pitchFamily="34" charset="-128"/>
            </a:endParaRPr>
          </a:p>
          <a:p>
            <a:pPr eaLnBrk="1" hangingPunct="1"/>
            <a:r>
              <a:rPr lang="nb-NO" altLang="nb-NO" dirty="0">
                <a:latin typeface="Arial" panose="020B0604020202020204" pitchFamily="34" charset="0"/>
                <a:ea typeface="ＭＳ Ｐゴシック" panose="020B0600070205080204" pitchFamily="34" charset="-128"/>
              </a:rPr>
              <a:t>756 </a:t>
            </a:r>
            <a:r>
              <a:rPr lang="nb-NO" altLang="nb-NO" dirty="0" err="1">
                <a:latin typeface="Arial" panose="020B0604020202020204" pitchFamily="34" charset="0"/>
                <a:ea typeface="ＭＳ Ｐゴシック" panose="020B0600070205080204" pitchFamily="34" charset="-128"/>
              </a:rPr>
              <a:t>amino</a:t>
            </a:r>
            <a:r>
              <a:rPr lang="nb-NO" altLang="nb-NO" dirty="0">
                <a:latin typeface="Arial" panose="020B0604020202020204" pitchFamily="34" charset="0"/>
                <a:ea typeface="ＭＳ Ｐゴシック" panose="020B0600070205080204" pitchFamily="34" charset="-128"/>
              </a:rPr>
              <a:t> acids</a:t>
            </a:r>
          </a:p>
          <a:p>
            <a:pPr eaLnBrk="1" hangingPunct="1"/>
            <a:endParaRPr lang="nb-NO" altLang="nb-NO" dirty="0">
              <a:latin typeface="Arial" panose="020B0604020202020204" pitchFamily="34" charset="0"/>
              <a:ea typeface="ＭＳ Ｐゴシック" panose="020B0600070205080204" pitchFamily="34" charset="-128"/>
            </a:endParaRPr>
          </a:p>
          <a:p>
            <a:pPr eaLnBrk="1" hangingPunct="1"/>
            <a:r>
              <a:rPr lang="en-US" altLang="nb-NO" dirty="0">
                <a:latin typeface="Arial" panose="020B0604020202020204" pitchFamily="34" charset="0"/>
                <a:ea typeface="ＭＳ Ｐゴシック" panose="020B0600070205080204" pitchFamily="34" charset="-128"/>
              </a:rPr>
              <a:t>Giardia affects humans. It can contaminate water. It is also one of the most common parasites infecting </a:t>
            </a:r>
            <a:r>
              <a:rPr lang="en-US" altLang="nb-NO" dirty="0">
                <a:latin typeface="Arial" panose="020B0604020202020204" pitchFamily="34" charset="0"/>
                <a:ea typeface="ＭＳ Ｐゴシック" panose="020B0600070205080204" pitchFamily="34" charset="-128"/>
                <a:hlinkClick r:id="rId3" tooltip="Cat"/>
              </a:rPr>
              <a:t>cats</a:t>
            </a:r>
            <a:r>
              <a:rPr lang="en-US" altLang="nb-NO" dirty="0">
                <a:latin typeface="Arial" panose="020B0604020202020204" pitchFamily="34" charset="0"/>
                <a:ea typeface="ＭＳ Ｐゴシック" panose="020B0600070205080204" pitchFamily="34" charset="-128"/>
              </a:rPr>
              <a:t>. Mammalian hosts also include </a:t>
            </a:r>
            <a:r>
              <a:rPr lang="en-US" altLang="nb-NO" dirty="0">
                <a:latin typeface="Arial" panose="020B0604020202020204" pitchFamily="34" charset="0"/>
                <a:ea typeface="ＭＳ Ｐゴシック" panose="020B0600070205080204" pitchFamily="34" charset="-128"/>
                <a:hlinkClick r:id="rId4" tooltip="Cow"/>
              </a:rPr>
              <a:t>cows</a:t>
            </a:r>
            <a:r>
              <a:rPr lang="en-US" altLang="nb-NO" dirty="0">
                <a:latin typeface="Arial" panose="020B0604020202020204" pitchFamily="34" charset="0"/>
                <a:ea typeface="ＭＳ Ｐゴシック" panose="020B0600070205080204" pitchFamily="34" charset="-128"/>
              </a:rPr>
              <a:t>, </a:t>
            </a:r>
            <a:r>
              <a:rPr lang="en-US" altLang="nb-NO" dirty="0">
                <a:latin typeface="Arial" panose="020B0604020202020204" pitchFamily="34" charset="0"/>
                <a:ea typeface="ＭＳ Ｐゴシック" panose="020B0600070205080204" pitchFamily="34" charset="-128"/>
                <a:hlinkClick r:id="rId5" tooltip="Beaver"/>
              </a:rPr>
              <a:t>beavers</a:t>
            </a:r>
            <a:r>
              <a:rPr lang="en-US" altLang="nb-NO" dirty="0">
                <a:latin typeface="Arial" panose="020B0604020202020204" pitchFamily="34" charset="0"/>
                <a:ea typeface="ＭＳ Ｐゴシック" panose="020B0600070205080204" pitchFamily="34" charset="-128"/>
              </a:rPr>
              <a:t>, </a:t>
            </a:r>
            <a:r>
              <a:rPr lang="en-US" altLang="nb-NO" dirty="0">
                <a:latin typeface="Arial" panose="020B0604020202020204" pitchFamily="34" charset="0"/>
                <a:ea typeface="ＭＳ Ｐゴシック" panose="020B0600070205080204" pitchFamily="34" charset="-128"/>
                <a:hlinkClick r:id="rId6" tooltip="Deer"/>
              </a:rPr>
              <a:t>deer</a:t>
            </a:r>
            <a:r>
              <a:rPr lang="en-US" altLang="nb-NO" dirty="0">
                <a:latin typeface="Arial" panose="020B0604020202020204" pitchFamily="34" charset="0"/>
                <a:ea typeface="ＭＳ Ｐゴシック" panose="020B0600070205080204" pitchFamily="34" charset="-128"/>
              </a:rPr>
              <a:t>, </a:t>
            </a:r>
            <a:r>
              <a:rPr lang="en-US" altLang="nb-NO" dirty="0">
                <a:latin typeface="Arial" panose="020B0604020202020204" pitchFamily="34" charset="0"/>
                <a:ea typeface="ＭＳ Ｐゴシック" panose="020B0600070205080204" pitchFamily="34" charset="-128"/>
                <a:hlinkClick r:id="rId7" tooltip="Dog"/>
              </a:rPr>
              <a:t>dogs</a:t>
            </a:r>
            <a:r>
              <a:rPr lang="en-US" altLang="nb-NO" dirty="0">
                <a:latin typeface="Arial" panose="020B0604020202020204" pitchFamily="34" charset="0"/>
                <a:ea typeface="ＭＳ Ｐゴシック" panose="020B0600070205080204" pitchFamily="34" charset="-128"/>
              </a:rPr>
              <a:t> and </a:t>
            </a:r>
            <a:r>
              <a:rPr lang="en-US" altLang="nb-NO" dirty="0">
                <a:latin typeface="Arial" panose="020B0604020202020204" pitchFamily="34" charset="0"/>
                <a:ea typeface="ＭＳ Ｐゴシック" panose="020B0600070205080204" pitchFamily="34" charset="-128"/>
                <a:hlinkClick r:id="rId8" tooltip="Sheep"/>
              </a:rPr>
              <a:t>sheep</a:t>
            </a:r>
            <a:r>
              <a:rPr lang="en-US" altLang="nb-NO" dirty="0">
                <a:latin typeface="Arial" panose="020B0604020202020204" pitchFamily="34" charset="0"/>
                <a:ea typeface="ＭＳ Ｐゴシック" panose="020B0600070205080204" pitchFamily="34" charset="-128"/>
              </a:rPr>
              <a:t>.</a:t>
            </a:r>
          </a:p>
          <a:p>
            <a:pPr eaLnBrk="1" hangingPunct="1"/>
            <a:endParaRPr lang="en-US" altLang="nb-NO"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16583EF1-ECF9-4644-A10A-B0F263BEB43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BB3FCAF-1F4A-864A-83BA-7F718F6F75A7}" type="slidenum">
              <a:rPr lang="en-US" altLang="nb-NO" sz="1200" smtClean="0"/>
              <a:pPr/>
              <a:t>40</a:t>
            </a:fld>
            <a:endParaRPr lang="en-US" altLang="nb-NO" sz="1200"/>
          </a:p>
        </p:txBody>
      </p:sp>
      <p:sp>
        <p:nvSpPr>
          <p:cNvPr id="109570" name="Rectangle 2">
            <a:extLst>
              <a:ext uri="{FF2B5EF4-FFF2-40B4-BE49-F238E27FC236}">
                <a16:creationId xmlns:a16="http://schemas.microsoft.com/office/drawing/2014/main" id="{046F325D-C895-D145-8F7C-45C004E13442}"/>
              </a:ext>
            </a:extLst>
          </p:cNvPr>
          <p:cNvSpPr>
            <a:spLocks noGrp="1" noRot="1" noChangeAspect="1" noChangeArrowheads="1" noTextEdit="1"/>
          </p:cNvSpPr>
          <p:nvPr>
            <p:ph type="sldImg"/>
          </p:nvPr>
        </p:nvSpPr>
        <p:spPr>
          <a:solidFill>
            <a:srgbClr val="FFFFFF"/>
          </a:solidFill>
          <a:ln/>
        </p:spPr>
      </p:sp>
      <p:sp>
        <p:nvSpPr>
          <p:cNvPr id="109571" name="Rectangle 3">
            <a:extLst>
              <a:ext uri="{FF2B5EF4-FFF2-40B4-BE49-F238E27FC236}">
                <a16:creationId xmlns:a16="http://schemas.microsoft.com/office/drawing/2014/main" id="{3F8A505D-A1CE-B440-B9F3-03987CAA8CC1}"/>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dirty="0">
                <a:latin typeface="Arial" panose="020B0604020202020204" pitchFamily="34" charset="0"/>
                <a:ea typeface="ＭＳ Ｐゴシック" panose="020B0600070205080204" pitchFamily="34" charset="-128"/>
              </a:rPr>
              <a:t>With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current</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model</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we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don’t</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descriminate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between</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opening</a:t>
            </a:r>
            <a:r>
              <a:rPr lang="nb-NO" altLang="nb-NO" dirty="0">
                <a:latin typeface="Arial" panose="020B0604020202020204" pitchFamily="34" charset="0"/>
                <a:ea typeface="ＭＳ Ｐゴシック" panose="020B0600070205080204" pitchFamily="34" charset="-128"/>
              </a:rPr>
              <a:t> a gap or </a:t>
            </a:r>
            <a:r>
              <a:rPr lang="nb-NO" altLang="nb-NO" dirty="0" err="1">
                <a:latin typeface="Arial" panose="020B0604020202020204" pitchFamily="34" charset="0"/>
                <a:ea typeface="ＭＳ Ｐゴシック" panose="020B0600070205080204" pitchFamily="34" charset="-128"/>
              </a:rPr>
              <a:t>extending</a:t>
            </a:r>
            <a:r>
              <a:rPr lang="nb-NO" altLang="nb-NO" dirty="0">
                <a:latin typeface="Arial" panose="020B0604020202020204" pitchFamily="34" charset="0"/>
                <a:ea typeface="ＭＳ Ｐゴシック" panose="020B0600070205080204" pitchFamily="34" charset="-128"/>
              </a:rPr>
              <a:t> a gap. </a:t>
            </a:r>
            <a:r>
              <a:rPr lang="nb-NO" altLang="nb-NO" dirty="0" err="1">
                <a:latin typeface="Arial" panose="020B0604020202020204" pitchFamily="34" charset="0"/>
                <a:ea typeface="ＭＳ Ｐゴシック" panose="020B0600070205080204" pitchFamily="34" charset="-128"/>
              </a:rPr>
              <a:t>We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can</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imporve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model</a:t>
            </a:r>
            <a:r>
              <a:rPr lang="nb-NO" altLang="nb-NO" dirty="0">
                <a:latin typeface="Arial" panose="020B0604020202020204" pitchFamily="34" charset="0"/>
                <a:ea typeface="ＭＳ Ｐゴシック" panose="020B0600070205080204" pitchFamily="34" charset="-128"/>
              </a:rPr>
              <a:t> by </a:t>
            </a:r>
            <a:r>
              <a:rPr lang="nb-NO" altLang="nb-NO" dirty="0" err="1">
                <a:latin typeface="Arial" panose="020B0604020202020204" pitchFamily="34" charset="0"/>
                <a:ea typeface="ＭＳ Ｐゴシック" panose="020B0600070205080204" pitchFamily="34" charset="-128"/>
              </a:rPr>
              <a:t>reducing</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panalty</a:t>
            </a:r>
            <a:r>
              <a:rPr lang="nb-NO" altLang="nb-NO" dirty="0">
                <a:latin typeface="Arial" panose="020B0604020202020204" pitchFamily="34" charset="0"/>
                <a:ea typeface="ＭＳ Ｐゴシック" panose="020B0600070205080204" pitchFamily="34" charset="-128"/>
              </a:rPr>
              <a:t> for </a:t>
            </a:r>
            <a:r>
              <a:rPr lang="nb-NO" altLang="nb-NO" dirty="0" err="1">
                <a:latin typeface="Arial" panose="020B0604020202020204" pitchFamily="34" charset="0"/>
                <a:ea typeface="ＭＳ Ｐゴシック" panose="020B0600070205080204" pitchFamily="34" charset="-128"/>
              </a:rPr>
              <a:t>extending</a:t>
            </a:r>
            <a:r>
              <a:rPr lang="nb-NO" altLang="nb-NO" dirty="0">
                <a:latin typeface="Arial" panose="020B0604020202020204" pitchFamily="34" charset="0"/>
                <a:ea typeface="ＭＳ Ｐゴシック" panose="020B0600070205080204" pitchFamily="34" charset="-128"/>
              </a:rPr>
              <a:t> a gap. This </a:t>
            </a:r>
            <a:r>
              <a:rPr lang="nb-NO" altLang="nb-NO" dirty="0" err="1">
                <a:latin typeface="Arial" panose="020B0604020202020204" pitchFamily="34" charset="0"/>
                <a:ea typeface="ＭＳ Ｐゴシック" panose="020B0600070205080204" pitchFamily="34" charset="-128"/>
              </a:rPr>
              <a:t>represents</a:t>
            </a:r>
            <a:r>
              <a:rPr lang="nb-NO" altLang="nb-NO" dirty="0">
                <a:latin typeface="Arial" panose="020B0604020202020204" pitchFamily="34" charset="0"/>
                <a:ea typeface="ＭＳ Ｐゴシック" panose="020B0600070205080204" pitchFamily="34" charset="-128"/>
              </a:rPr>
              <a:t> more </a:t>
            </a:r>
            <a:r>
              <a:rPr lang="nb-NO" altLang="nb-NO" dirty="0" err="1">
                <a:latin typeface="Arial" panose="020B0604020202020204" pitchFamily="34" charset="0"/>
                <a:ea typeface="ＭＳ Ｐゴシック" panose="020B0600070205080204" pitchFamily="34" charset="-128"/>
              </a:rPr>
              <a:t>the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evolution</a:t>
            </a:r>
            <a:r>
              <a:rPr lang="nb-NO" altLang="nb-NO" dirty="0">
                <a:latin typeface="Arial" panose="020B0604020202020204" pitchFamily="34" charset="0"/>
                <a:ea typeface="ＭＳ Ｐゴシック" panose="020B0600070205080204" pitchFamily="34" charset="-128"/>
              </a:rPr>
              <a:t>.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1D5D5F4E-7955-654E-AFAB-650F46E69C66}"/>
              </a:ext>
            </a:extLst>
          </p:cNvPr>
          <p:cNvSpPr>
            <a:spLocks noGrp="1" noRot="1" noChangeAspect="1" noChangeArrowheads="1" noTextEdit="1"/>
          </p:cNvSpPr>
          <p:nvPr>
            <p:ph type="sldImg"/>
          </p:nvPr>
        </p:nvSpPr>
        <p:spPr>
          <a:ln/>
        </p:spPr>
      </p:sp>
      <p:sp>
        <p:nvSpPr>
          <p:cNvPr id="111618" name="Notes Placeholder 2">
            <a:extLst>
              <a:ext uri="{FF2B5EF4-FFF2-40B4-BE49-F238E27FC236}">
                <a16:creationId xmlns:a16="http://schemas.microsoft.com/office/drawing/2014/main" id="{90E5029E-3D48-F842-AF67-BB17B6AFF09E}"/>
              </a:ext>
            </a:extLst>
          </p:cNvPr>
          <p:cNvSpPr>
            <a:spLocks noGrp="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nb-NO">
                <a:latin typeface="Arial" panose="020B0604020202020204" pitchFamily="34" charset="0"/>
                <a:ea typeface="ＭＳ Ｐゴシック" panose="020B0600070205080204" pitchFamily="34" charset="-128"/>
              </a:rPr>
              <a:t>Transitions (a-g, c-t) = -1  (2 of 3 SNPs)</a:t>
            </a:r>
          </a:p>
          <a:p>
            <a:pPr eaLnBrk="1" hangingPunct="1"/>
            <a:r>
              <a:rPr lang="en-US" altLang="nb-NO">
                <a:latin typeface="Arial" panose="020B0604020202020204" pitchFamily="34" charset="0"/>
                <a:ea typeface="ＭＳ Ｐゴシック" panose="020B0600070205080204" pitchFamily="34" charset="-128"/>
              </a:rPr>
              <a:t>Transversions (rest) = -2</a:t>
            </a:r>
          </a:p>
        </p:txBody>
      </p:sp>
      <p:sp>
        <p:nvSpPr>
          <p:cNvPr id="111619" name="Slide Number Placeholder 3">
            <a:extLst>
              <a:ext uri="{FF2B5EF4-FFF2-40B4-BE49-F238E27FC236}">
                <a16:creationId xmlns:a16="http://schemas.microsoft.com/office/drawing/2014/main" id="{D80DB353-1F3F-3544-A1DE-2B76EB41737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5E197B3-BF96-8341-A493-9628FD0825A0}" type="slidenum">
              <a:rPr lang="en-US" altLang="nb-NO" sz="1200" smtClean="0"/>
              <a:pPr/>
              <a:t>41</a:t>
            </a:fld>
            <a:endParaRPr lang="en-US" altLang="nb-NO"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963100DB-E05E-F54B-B430-872B8580A14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676B45C-D5A1-B24C-B1D5-A34D57CD8BAF}" type="slidenum">
              <a:rPr lang="en-US" altLang="nb-NO" sz="1200" smtClean="0"/>
              <a:pPr/>
              <a:t>42</a:t>
            </a:fld>
            <a:endParaRPr lang="en-US" altLang="nb-NO" sz="1200"/>
          </a:p>
        </p:txBody>
      </p:sp>
      <p:sp>
        <p:nvSpPr>
          <p:cNvPr id="113666" name="Rectangle 2">
            <a:extLst>
              <a:ext uri="{FF2B5EF4-FFF2-40B4-BE49-F238E27FC236}">
                <a16:creationId xmlns:a16="http://schemas.microsoft.com/office/drawing/2014/main" id="{347F1A76-8C60-4743-A507-917C687F48B4}"/>
              </a:ext>
            </a:extLst>
          </p:cNvPr>
          <p:cNvSpPr>
            <a:spLocks noGrp="1" noRot="1" noChangeAspect="1" noChangeArrowheads="1" noTextEdit="1"/>
          </p:cNvSpPr>
          <p:nvPr>
            <p:ph type="sldImg"/>
          </p:nvPr>
        </p:nvSpPr>
        <p:spPr>
          <a:solidFill>
            <a:srgbClr val="FFFFFF"/>
          </a:solidFill>
          <a:ln/>
        </p:spPr>
      </p:sp>
      <p:sp>
        <p:nvSpPr>
          <p:cNvPr id="113667" name="Rectangle 3">
            <a:extLst>
              <a:ext uri="{FF2B5EF4-FFF2-40B4-BE49-F238E27FC236}">
                <a16:creationId xmlns:a16="http://schemas.microsoft.com/office/drawing/2014/main" id="{9DF3A072-9FDB-ED4F-95B6-F631BA72A76B}"/>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nb-NO" dirty="0">
                <a:latin typeface="Arial" panose="020B0604020202020204" pitchFamily="34" charset="0"/>
                <a:ea typeface="ＭＳ Ｐゴシック" panose="020B0600070205080204" pitchFamily="34" charset="-128"/>
              </a:rPr>
              <a:t>When we work with global alignments, the position of the edit events are not random. For instance, nucleotides that are important for protein function are not edited as frequently as nucleotides between these functional regions. </a:t>
            </a:r>
          </a:p>
          <a:p>
            <a:pPr eaLnBrk="1" hangingPunct="1"/>
            <a:endParaRPr lang="en-US" altLang="nb-NO" dirty="0">
              <a:latin typeface="Arial" panose="020B0604020202020204" pitchFamily="34" charset="0"/>
              <a:ea typeface="ＭＳ Ｐゴシック" panose="020B0600070205080204" pitchFamily="34" charset="-128"/>
            </a:endParaRPr>
          </a:p>
          <a:p>
            <a:pPr eaLnBrk="1" hangingPunct="1"/>
            <a:r>
              <a:rPr lang="en-US" altLang="nb-NO" dirty="0">
                <a:latin typeface="Arial" panose="020B0604020202020204" pitchFamily="34" charset="0"/>
                <a:ea typeface="ＭＳ Ｐゴシック" panose="020B0600070205080204" pitchFamily="34" charset="-128"/>
              </a:rPr>
              <a:t>'Zinc finger' domains are nucleic acid-binding protein (DNA/RNA)</a:t>
            </a:r>
          </a:p>
          <a:p>
            <a:pPr eaLnBrk="1" hangingPunct="1"/>
            <a:r>
              <a:rPr lang="en-US" altLang="nb-NO" dirty="0">
                <a:latin typeface="Arial" panose="020B0604020202020204" pitchFamily="34" charset="0"/>
                <a:ea typeface="ＭＳ Ｐゴシック" panose="020B0600070205080204" pitchFamily="34" charset="-128"/>
                <a:hlinkClick r:id="rId3" tooltip="Cysteine"/>
              </a:rPr>
              <a:t>cysteine</a:t>
            </a:r>
            <a:r>
              <a:rPr lang="en-US" altLang="nb-NO" dirty="0">
                <a:latin typeface="Arial" panose="020B0604020202020204" pitchFamily="34" charset="0"/>
                <a:ea typeface="ＭＳ Ｐゴシック" panose="020B0600070205080204" pitchFamily="34" charset="-128"/>
              </a:rPr>
              <a:t> + </a:t>
            </a:r>
            <a:r>
              <a:rPr lang="en-US" altLang="nb-NO" dirty="0">
                <a:latin typeface="Arial" panose="020B0604020202020204" pitchFamily="34" charset="0"/>
                <a:ea typeface="ＭＳ Ｐゴシック" panose="020B0600070205080204" pitchFamily="34" charset="-128"/>
                <a:hlinkClick r:id="rId4" tooltip="Histidine"/>
              </a:rPr>
              <a:t>histidine</a:t>
            </a:r>
            <a:endParaRPr lang="en-US" altLang="nb-NO"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9B8BC82B-6845-9249-B41C-6365C3EB7DB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8C0B57F-EFFF-EC4E-B62B-7BEE1F7DF408}" type="slidenum">
              <a:rPr lang="en-US" altLang="nb-NO" sz="1200" smtClean="0"/>
              <a:pPr/>
              <a:t>43</a:t>
            </a:fld>
            <a:endParaRPr lang="en-US" altLang="nb-NO" sz="1200"/>
          </a:p>
        </p:txBody>
      </p:sp>
      <p:sp>
        <p:nvSpPr>
          <p:cNvPr id="117762" name="Rectangle 2">
            <a:extLst>
              <a:ext uri="{FF2B5EF4-FFF2-40B4-BE49-F238E27FC236}">
                <a16:creationId xmlns:a16="http://schemas.microsoft.com/office/drawing/2014/main" id="{7D97AB83-CBF9-1141-BD9E-855C287B7ECB}"/>
              </a:ext>
            </a:extLst>
          </p:cNvPr>
          <p:cNvSpPr>
            <a:spLocks noGrp="1" noRot="1" noChangeAspect="1" noChangeArrowheads="1" noTextEdit="1"/>
          </p:cNvSpPr>
          <p:nvPr>
            <p:ph type="sldImg"/>
          </p:nvPr>
        </p:nvSpPr>
        <p:spPr>
          <a:solidFill>
            <a:srgbClr val="FFFFFF"/>
          </a:solidFill>
          <a:ln/>
        </p:spPr>
      </p:sp>
      <p:sp>
        <p:nvSpPr>
          <p:cNvPr id="117763" name="Rectangle 3">
            <a:extLst>
              <a:ext uri="{FF2B5EF4-FFF2-40B4-BE49-F238E27FC236}">
                <a16:creationId xmlns:a16="http://schemas.microsoft.com/office/drawing/2014/main" id="{0B557E2B-131D-B549-B9B8-946F17F0DAD3}"/>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B47B8DE7-6717-FD42-978A-1509F113B4C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8A590D6-4E51-1C4C-807C-49825FB7C08B}" type="slidenum">
              <a:rPr lang="en-US" altLang="nb-NO" sz="1200" smtClean="0"/>
              <a:pPr/>
              <a:t>44</a:t>
            </a:fld>
            <a:endParaRPr lang="en-US" altLang="nb-NO" sz="1200"/>
          </a:p>
        </p:txBody>
      </p:sp>
      <p:sp>
        <p:nvSpPr>
          <p:cNvPr id="119810" name="Rectangle 2">
            <a:extLst>
              <a:ext uri="{FF2B5EF4-FFF2-40B4-BE49-F238E27FC236}">
                <a16:creationId xmlns:a16="http://schemas.microsoft.com/office/drawing/2014/main" id="{4E8862A5-AADB-8B42-B1E4-6C559C03BC7B}"/>
              </a:ext>
            </a:extLst>
          </p:cNvPr>
          <p:cNvSpPr>
            <a:spLocks noGrp="1" noRot="1" noChangeAspect="1" noChangeArrowheads="1" noTextEdit="1"/>
          </p:cNvSpPr>
          <p:nvPr>
            <p:ph type="sldImg"/>
          </p:nvPr>
        </p:nvSpPr>
        <p:spPr>
          <a:solidFill>
            <a:srgbClr val="FFFFFF"/>
          </a:solidFill>
          <a:ln/>
        </p:spPr>
      </p:sp>
      <p:sp>
        <p:nvSpPr>
          <p:cNvPr id="119811" name="Rectangle 3">
            <a:extLst>
              <a:ext uri="{FF2B5EF4-FFF2-40B4-BE49-F238E27FC236}">
                <a16:creationId xmlns:a16="http://schemas.microsoft.com/office/drawing/2014/main" id="{32F6C9DD-CB8E-E046-8B44-F8E5DBAF3A53}"/>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9061F83F-0F93-5A40-8045-C18BF3FA405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AA93FE6-0A49-4949-A6BA-8B386E8C1747}" type="slidenum">
              <a:rPr lang="en-US" altLang="nb-NO" sz="1200" smtClean="0"/>
              <a:pPr/>
              <a:t>45</a:t>
            </a:fld>
            <a:endParaRPr lang="en-US" altLang="nb-NO" sz="1200"/>
          </a:p>
        </p:txBody>
      </p:sp>
      <p:sp>
        <p:nvSpPr>
          <p:cNvPr id="121858" name="Rectangle 2">
            <a:extLst>
              <a:ext uri="{FF2B5EF4-FFF2-40B4-BE49-F238E27FC236}">
                <a16:creationId xmlns:a16="http://schemas.microsoft.com/office/drawing/2014/main" id="{B3C62655-1484-EC46-AA50-37200562138C}"/>
              </a:ext>
            </a:extLst>
          </p:cNvPr>
          <p:cNvSpPr>
            <a:spLocks noGrp="1" noRot="1" noChangeAspect="1" noChangeArrowheads="1" noTextEdit="1"/>
          </p:cNvSpPr>
          <p:nvPr>
            <p:ph type="sldImg"/>
          </p:nvPr>
        </p:nvSpPr>
        <p:spPr>
          <a:solidFill>
            <a:srgbClr val="FFFFFF"/>
          </a:solidFill>
          <a:ln/>
        </p:spPr>
      </p:sp>
      <p:sp>
        <p:nvSpPr>
          <p:cNvPr id="121859" name="Rectangle 3">
            <a:extLst>
              <a:ext uri="{FF2B5EF4-FFF2-40B4-BE49-F238E27FC236}">
                <a16:creationId xmlns:a16="http://schemas.microsoft.com/office/drawing/2014/main" id="{CDF3944E-BE15-F046-B6FE-864549CE84D5}"/>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a:latin typeface="Arial" panose="020B0604020202020204" pitchFamily="34" charset="0"/>
                <a:ea typeface="ＭＳ Ｐゴシック" panose="020B0600070205080204" pitchFamily="34" charset="-128"/>
              </a:rPr>
              <a:t>Traceback from the largest value until you reach a 0</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2FB55EC0-A9B1-6543-99C9-E85765E18F4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B6A6EC8-8B10-244C-ADB0-36286FE1A613}" type="slidenum">
              <a:rPr lang="en-US" altLang="nb-NO" sz="1200" smtClean="0"/>
              <a:pPr/>
              <a:t>46</a:t>
            </a:fld>
            <a:endParaRPr lang="en-US" altLang="nb-NO" sz="1200"/>
          </a:p>
        </p:txBody>
      </p:sp>
      <p:sp>
        <p:nvSpPr>
          <p:cNvPr id="123906" name="Rectangle 2">
            <a:extLst>
              <a:ext uri="{FF2B5EF4-FFF2-40B4-BE49-F238E27FC236}">
                <a16:creationId xmlns:a16="http://schemas.microsoft.com/office/drawing/2014/main" id="{77D91D3F-C92D-4947-98EB-E0F5B4561AB0}"/>
              </a:ext>
            </a:extLst>
          </p:cNvPr>
          <p:cNvSpPr>
            <a:spLocks noGrp="1" noRot="1" noChangeAspect="1" noChangeArrowheads="1" noTextEdit="1"/>
          </p:cNvSpPr>
          <p:nvPr>
            <p:ph type="sldImg"/>
          </p:nvPr>
        </p:nvSpPr>
        <p:spPr>
          <a:solidFill>
            <a:srgbClr val="FFFFFF"/>
          </a:solidFill>
          <a:ln/>
        </p:spPr>
      </p:sp>
      <p:sp>
        <p:nvSpPr>
          <p:cNvPr id="123907" name="Rectangle 3">
            <a:extLst>
              <a:ext uri="{FF2B5EF4-FFF2-40B4-BE49-F238E27FC236}">
                <a16:creationId xmlns:a16="http://schemas.microsoft.com/office/drawing/2014/main" id="{2E5A9412-95F7-CD42-BA43-58563F84D242}"/>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nb-NO" b="1">
                <a:latin typeface="Arial" panose="020B0604020202020204" pitchFamily="34" charset="0"/>
                <a:ea typeface="ＭＳ Ｐゴシック" panose="020B0600070205080204" pitchFamily="34" charset="-128"/>
              </a:rPr>
              <a:t>Mycoplasma genitalium</a:t>
            </a:r>
          </a:p>
          <a:p>
            <a:pPr eaLnBrk="1" hangingPunct="1"/>
            <a:r>
              <a:rPr lang="en-US" altLang="nb-NO">
                <a:latin typeface="Arial" panose="020B0604020202020204" pitchFamily="34" charset="0"/>
                <a:ea typeface="ＭＳ Ｐゴシック" panose="020B0600070205080204" pitchFamily="34" charset="-128"/>
              </a:rPr>
              <a:t>Hit!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51E7210-A4F5-5B45-B6C9-C21FFB04875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74CA28F-9B6F-C04D-B07E-59B38433B236}" type="slidenum">
              <a:rPr lang="en-US" altLang="nb-NO" sz="1200" smtClean="0"/>
              <a:pPr/>
              <a:t>47</a:t>
            </a:fld>
            <a:endParaRPr lang="en-US" altLang="nb-NO" sz="1200"/>
          </a:p>
        </p:txBody>
      </p:sp>
      <p:sp>
        <p:nvSpPr>
          <p:cNvPr id="125954" name="Rectangle 2">
            <a:extLst>
              <a:ext uri="{FF2B5EF4-FFF2-40B4-BE49-F238E27FC236}">
                <a16:creationId xmlns:a16="http://schemas.microsoft.com/office/drawing/2014/main" id="{90EB65B4-DE58-2F46-AC75-0C246A1E10D0}"/>
              </a:ext>
            </a:extLst>
          </p:cNvPr>
          <p:cNvSpPr>
            <a:spLocks noGrp="1" noRot="1" noChangeAspect="1" noChangeArrowheads="1" noTextEdit="1"/>
          </p:cNvSpPr>
          <p:nvPr>
            <p:ph type="sldImg"/>
          </p:nvPr>
        </p:nvSpPr>
        <p:spPr>
          <a:solidFill>
            <a:srgbClr val="FFFFFF"/>
          </a:solidFill>
          <a:ln/>
        </p:spPr>
      </p:sp>
      <p:sp>
        <p:nvSpPr>
          <p:cNvPr id="125955" name="Rectangle 3">
            <a:extLst>
              <a:ext uri="{FF2B5EF4-FFF2-40B4-BE49-F238E27FC236}">
                <a16:creationId xmlns:a16="http://schemas.microsoft.com/office/drawing/2014/main" id="{4DBA7164-5DDC-B04C-A079-3FF26C0F4F7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nb-NO" b="1">
                <a:latin typeface="Arial" panose="020B0604020202020204" pitchFamily="34" charset="0"/>
                <a:ea typeface="ＭＳ Ｐゴシック" panose="020B0600070205080204" pitchFamily="34" charset="-128"/>
              </a:rPr>
              <a:t>B</a:t>
            </a:r>
            <a:r>
              <a:rPr lang="en-US" altLang="nb-NO">
                <a:latin typeface="Arial" panose="020B0604020202020204" pitchFamily="34" charset="0"/>
                <a:ea typeface="ＭＳ Ｐゴシック" panose="020B0600070205080204" pitchFamily="34" charset="-128"/>
              </a:rPr>
              <a:t>asic </a:t>
            </a:r>
            <a:r>
              <a:rPr lang="en-US" altLang="nb-NO" b="1">
                <a:latin typeface="Arial" panose="020B0604020202020204" pitchFamily="34" charset="0"/>
                <a:ea typeface="ＭＳ Ｐゴシック" panose="020B0600070205080204" pitchFamily="34" charset="-128"/>
              </a:rPr>
              <a:t>L</a:t>
            </a:r>
            <a:r>
              <a:rPr lang="en-US" altLang="nb-NO">
                <a:latin typeface="Arial" panose="020B0604020202020204" pitchFamily="34" charset="0"/>
                <a:ea typeface="ＭＳ Ｐゴシック" panose="020B0600070205080204" pitchFamily="34" charset="-128"/>
              </a:rPr>
              <a:t>ocal </a:t>
            </a:r>
            <a:r>
              <a:rPr lang="en-US" altLang="nb-NO" b="1">
                <a:latin typeface="Arial" panose="020B0604020202020204" pitchFamily="34" charset="0"/>
                <a:ea typeface="ＭＳ Ｐゴシック" panose="020B0600070205080204" pitchFamily="34" charset="-128"/>
              </a:rPr>
              <a:t>A</a:t>
            </a:r>
            <a:r>
              <a:rPr lang="en-US" altLang="nb-NO">
                <a:latin typeface="Arial" panose="020B0604020202020204" pitchFamily="34" charset="0"/>
                <a:ea typeface="ＭＳ Ｐゴシック" panose="020B0600070205080204" pitchFamily="34" charset="-128"/>
              </a:rPr>
              <a:t>lignment </a:t>
            </a:r>
            <a:r>
              <a:rPr lang="en-US" altLang="nb-NO" b="1">
                <a:latin typeface="Arial" panose="020B0604020202020204" pitchFamily="34" charset="0"/>
                <a:ea typeface="ＭＳ Ｐゴシック" panose="020B0600070205080204" pitchFamily="34" charset="-128"/>
              </a:rPr>
              <a:t>S</a:t>
            </a:r>
            <a:r>
              <a:rPr lang="en-US" altLang="nb-NO">
                <a:latin typeface="Arial" panose="020B0604020202020204" pitchFamily="34" charset="0"/>
                <a:ea typeface="ＭＳ Ｐゴシック" panose="020B0600070205080204" pitchFamily="34" charset="-128"/>
              </a:rPr>
              <a:t>earch </a:t>
            </a:r>
            <a:r>
              <a:rPr lang="en-US" altLang="nb-NO" b="1">
                <a:latin typeface="Arial" panose="020B0604020202020204" pitchFamily="34" charset="0"/>
                <a:ea typeface="ＭＳ Ｐゴシック" panose="020B0600070205080204" pitchFamily="34" charset="-128"/>
              </a:rPr>
              <a:t>T</a:t>
            </a:r>
            <a:r>
              <a:rPr lang="en-US" altLang="nb-NO">
                <a:latin typeface="Arial" panose="020B0604020202020204" pitchFamily="34" charset="0"/>
                <a:ea typeface="ＭＳ Ｐゴシック" panose="020B0600070205080204" pitchFamily="34" charset="-128"/>
              </a:rPr>
              <a:t>ool</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5A0BAC8C-C383-C343-82DF-90ED8563518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D240F4F-F1B7-B647-B3FE-1857C9F54277}" type="slidenum">
              <a:rPr lang="en-US" altLang="nb-NO" sz="1200" smtClean="0"/>
              <a:pPr/>
              <a:t>48</a:t>
            </a:fld>
            <a:endParaRPr lang="en-US" altLang="nb-NO" sz="1200"/>
          </a:p>
        </p:txBody>
      </p:sp>
      <p:sp>
        <p:nvSpPr>
          <p:cNvPr id="132098" name="Rectangle 2">
            <a:extLst>
              <a:ext uri="{FF2B5EF4-FFF2-40B4-BE49-F238E27FC236}">
                <a16:creationId xmlns:a16="http://schemas.microsoft.com/office/drawing/2014/main" id="{3AE022BC-13D4-8C40-8929-F981D0A62788}"/>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F9011A33-137E-0842-9EC1-EBF66949676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nb-NO" dirty="0">
                <a:latin typeface="Arial" panose="020B0604020202020204" pitchFamily="34" charset="0"/>
                <a:ea typeface="ＭＳ Ｐゴシック" panose="020B0600070205080204" pitchFamily="34" charset="-128"/>
              </a:rPr>
              <a:t>Answer: BRCA gene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F535ECDB-31EB-734F-A3C4-60697892F1D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8B1BA16-2197-8A4E-9D86-464405611A2F}" type="slidenum">
              <a:rPr lang="en-US" altLang="nb-NO" sz="1200" smtClean="0"/>
              <a:pPr/>
              <a:t>50</a:t>
            </a:fld>
            <a:endParaRPr lang="en-US" altLang="nb-NO" sz="1200"/>
          </a:p>
        </p:txBody>
      </p:sp>
      <p:sp>
        <p:nvSpPr>
          <p:cNvPr id="141314" name="Rectangle 2">
            <a:extLst>
              <a:ext uri="{FF2B5EF4-FFF2-40B4-BE49-F238E27FC236}">
                <a16:creationId xmlns:a16="http://schemas.microsoft.com/office/drawing/2014/main" id="{862F0315-F94C-9F44-A226-612FA9F16911}"/>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DDDFA3B0-2649-7248-B17C-D04D18D31BD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nb-NO">
                <a:latin typeface="Arial" panose="020B0604020202020204" pitchFamily="34" charset="0"/>
                <a:ea typeface="ＭＳ Ｐゴシック" panose="020B0600070205080204" pitchFamily="34" charset="-128"/>
              </a:rPr>
              <a:t>Uracil-DNA glycosylase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7478D424-EC92-6B44-8B76-7CD6AE8C3F7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BBDFF1D-D21C-3F41-8F54-C50220C0524F}" type="slidenum">
              <a:rPr lang="en-US" altLang="nb-NO" sz="1200" smtClean="0"/>
              <a:pPr/>
              <a:t>5</a:t>
            </a:fld>
            <a:endParaRPr lang="en-US" altLang="nb-NO" sz="1200"/>
          </a:p>
        </p:txBody>
      </p:sp>
      <p:sp>
        <p:nvSpPr>
          <p:cNvPr id="26626" name="Rectangle 2">
            <a:extLst>
              <a:ext uri="{FF2B5EF4-FFF2-40B4-BE49-F238E27FC236}">
                <a16:creationId xmlns:a16="http://schemas.microsoft.com/office/drawing/2014/main" id="{26DA322D-3688-2E42-A001-F4C6BE0F2633}"/>
              </a:ext>
            </a:extLst>
          </p:cNvPr>
          <p:cNvSpPr>
            <a:spLocks noGrp="1" noRot="1" noChangeAspect="1" noChangeArrowheads="1" noTextEdit="1"/>
          </p:cNvSpPr>
          <p:nvPr>
            <p:ph type="sldImg"/>
          </p:nvPr>
        </p:nvSpPr>
        <p:spPr>
          <a:solidFill>
            <a:srgbClr val="FFFFFF"/>
          </a:solidFill>
          <a:ln/>
        </p:spPr>
      </p:sp>
      <p:sp>
        <p:nvSpPr>
          <p:cNvPr id="26627" name="Rectangle 3">
            <a:extLst>
              <a:ext uri="{FF2B5EF4-FFF2-40B4-BE49-F238E27FC236}">
                <a16:creationId xmlns:a16="http://schemas.microsoft.com/office/drawing/2014/main" id="{E531A155-5137-F64E-BCC6-7393BDBCD492}"/>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a:latin typeface="Arial" panose="020B0604020202020204" pitchFamily="34" charset="0"/>
                <a:ea typeface="ＭＳ Ｐゴシック" panose="020B0600070205080204" pitchFamily="34" charset="-128"/>
              </a:rPr>
              <a:t>Hvem er hvem?</a:t>
            </a:r>
          </a:p>
          <a:p>
            <a:pPr eaLnBrk="1" hangingPunct="1"/>
            <a:r>
              <a:rPr lang="nb-NO" altLang="nb-NO">
                <a:latin typeface="Arial" panose="020B0604020202020204" pitchFamily="34" charset="0"/>
                <a:ea typeface="ＭＳ Ｐゴシック" panose="020B0600070205080204" pitchFamily="34" charset="-128"/>
              </a:rPr>
              <a:t>Eksempel med tvillinger der kun en har høysnue (seasonal allergic rhinitis)</a:t>
            </a:r>
          </a:p>
          <a:p>
            <a:pPr eaLnBrk="1" hangingPunct="1"/>
            <a:r>
              <a:rPr lang="nb-NO" altLang="nb-NO">
                <a:latin typeface="Arial" panose="020B0604020202020204" pitchFamily="34" charset="0"/>
                <a:ea typeface="ＭＳ Ｐゴシック" panose="020B0600070205080204" pitchFamily="34" charset="-128"/>
              </a:rPr>
              <a:t> -&gt; arvelighet 0.60-0.75; </a:t>
            </a:r>
            <a:r>
              <a:rPr lang="nb-NO" altLang="nb-NO" b="1">
                <a:solidFill>
                  <a:srgbClr val="000000"/>
                </a:solidFill>
                <a:latin typeface="Helvetica" pitchFamily="2" charset="0"/>
                <a:ea typeface="ＭＳ Ｐゴシック" panose="020B0600070205080204" pitchFamily="34" charset="-128"/>
              </a:rPr>
              <a:t>Feije et al., </a:t>
            </a:r>
            <a:r>
              <a:rPr lang="nb-NO" altLang="nb-NO" i="1">
                <a:solidFill>
                  <a:srgbClr val="000000"/>
                </a:solidFill>
                <a:latin typeface="Helvetica" pitchFamily="2" charset="0"/>
                <a:ea typeface="ＭＳ Ｐゴシック" panose="020B0600070205080204" pitchFamily="34" charset="-128"/>
              </a:rPr>
              <a:t>British Medical Bulletin </a:t>
            </a:r>
            <a:r>
              <a:rPr lang="nb-NO" altLang="nb-NO">
                <a:solidFill>
                  <a:srgbClr val="000000"/>
                </a:solidFill>
                <a:latin typeface="Helvetica" pitchFamily="2" charset="0"/>
                <a:ea typeface="ＭＳ Ｐゴシック" panose="020B0600070205080204" pitchFamily="34" charset="-128"/>
              </a:rPr>
              <a:t>2000;56 (No. 4)</a:t>
            </a:r>
            <a:endParaRPr lang="nb-NO" altLang="nb-NO">
              <a:latin typeface="Arial" panose="020B0604020202020204" pitchFamily="34" charset="0"/>
              <a:ea typeface="ＭＳ Ｐゴシック" panose="020B0600070205080204" pitchFamily="34" charset="-128"/>
            </a:endParaRPr>
          </a:p>
          <a:p>
            <a:pPr eaLnBrk="1" hangingPunct="1"/>
            <a:endParaRPr lang="nb-NO" altLang="nb-NO">
              <a:latin typeface="Arial" panose="020B0604020202020204" pitchFamily="34" charset="0"/>
              <a:ea typeface="ＭＳ Ｐゴシック" panose="020B0600070205080204" pitchFamily="34" charset="-128"/>
            </a:endParaRPr>
          </a:p>
          <a:p>
            <a:pPr eaLnBrk="1" hangingPunct="1"/>
            <a:r>
              <a:rPr lang="nb-NO" altLang="nb-NO">
                <a:latin typeface="Arial" panose="020B0604020202020204" pitchFamily="34" charset="0"/>
                <a:ea typeface="ＭＳ Ｐゴシック" panose="020B0600070205080204" pitchFamily="34" charset="-128"/>
              </a:rPr>
              <a:t>Hvorfor forskjellige?</a:t>
            </a:r>
          </a:p>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a:extLst>
              <a:ext uri="{FF2B5EF4-FFF2-40B4-BE49-F238E27FC236}">
                <a16:creationId xmlns:a16="http://schemas.microsoft.com/office/drawing/2014/main" id="{3C5D892C-3C5F-0A41-A7D2-E8C7A16F2DD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E146266-CE2B-224E-9944-EEE74D2504EA}" type="slidenum">
              <a:rPr lang="en-US" altLang="nb-NO" sz="1200" smtClean="0"/>
              <a:pPr/>
              <a:t>52</a:t>
            </a:fld>
            <a:endParaRPr lang="en-US" altLang="nb-NO" sz="1200"/>
          </a:p>
        </p:txBody>
      </p:sp>
      <p:sp>
        <p:nvSpPr>
          <p:cNvPr id="144386" name="Rectangle 2">
            <a:extLst>
              <a:ext uri="{FF2B5EF4-FFF2-40B4-BE49-F238E27FC236}">
                <a16:creationId xmlns:a16="http://schemas.microsoft.com/office/drawing/2014/main" id="{27350AE3-49BC-F64B-9C12-60F069D183D1}"/>
              </a:ext>
            </a:extLst>
          </p:cNvPr>
          <p:cNvSpPr>
            <a:spLocks noGrp="1" noRot="1" noChangeAspect="1" noChangeArrowheads="1" noTextEdit="1"/>
          </p:cNvSpPr>
          <p:nvPr>
            <p:ph type="sldImg"/>
          </p:nvPr>
        </p:nvSpPr>
        <p:spPr>
          <a:solidFill>
            <a:srgbClr val="FFFFFF"/>
          </a:solidFill>
          <a:ln/>
        </p:spPr>
      </p:sp>
      <p:sp>
        <p:nvSpPr>
          <p:cNvPr id="144387" name="Rectangle 3">
            <a:extLst>
              <a:ext uri="{FF2B5EF4-FFF2-40B4-BE49-F238E27FC236}">
                <a16:creationId xmlns:a16="http://schemas.microsoft.com/office/drawing/2014/main" id="{D7C77E2B-2805-3849-8274-2256200A3AB0}"/>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a:extLst>
              <a:ext uri="{FF2B5EF4-FFF2-40B4-BE49-F238E27FC236}">
                <a16:creationId xmlns:a16="http://schemas.microsoft.com/office/drawing/2014/main" id="{38C81578-B419-4440-8E3D-96C71BA5038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53FFC99-8709-4C42-B771-2B3F2323CDD1}" type="slidenum">
              <a:rPr lang="en-US" altLang="nb-NO" sz="1200" smtClean="0"/>
              <a:pPr/>
              <a:t>53</a:t>
            </a:fld>
            <a:endParaRPr lang="en-US" altLang="nb-NO" sz="1200"/>
          </a:p>
        </p:txBody>
      </p:sp>
      <p:sp>
        <p:nvSpPr>
          <p:cNvPr id="146434" name="Rectangle 2">
            <a:extLst>
              <a:ext uri="{FF2B5EF4-FFF2-40B4-BE49-F238E27FC236}">
                <a16:creationId xmlns:a16="http://schemas.microsoft.com/office/drawing/2014/main" id="{0B7E7B79-516F-C74C-9C78-1693A3146BC9}"/>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07C45C92-050B-CF4E-BEC8-DFC017EA75C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a:extLst>
              <a:ext uri="{FF2B5EF4-FFF2-40B4-BE49-F238E27FC236}">
                <a16:creationId xmlns:a16="http://schemas.microsoft.com/office/drawing/2014/main" id="{73C029E8-52CC-6641-BA1A-ED18B873E3F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6FABA49-2F35-A249-A3C5-6FFA33A3EC76}" type="slidenum">
              <a:rPr lang="en-US" altLang="nb-NO" sz="1200" smtClean="0">
                <a:solidFill>
                  <a:srgbClr val="000000"/>
                </a:solidFill>
              </a:rPr>
              <a:pPr/>
              <a:t>54</a:t>
            </a:fld>
            <a:endParaRPr lang="en-US" altLang="nb-NO" sz="1200">
              <a:solidFill>
                <a:srgbClr val="000000"/>
              </a:solidFill>
            </a:endParaRPr>
          </a:p>
        </p:txBody>
      </p:sp>
      <p:sp>
        <p:nvSpPr>
          <p:cNvPr id="148482" name="Rectangle 2">
            <a:extLst>
              <a:ext uri="{FF2B5EF4-FFF2-40B4-BE49-F238E27FC236}">
                <a16:creationId xmlns:a16="http://schemas.microsoft.com/office/drawing/2014/main" id="{E84CBC7F-374D-8D44-9BD7-76925435D495}"/>
              </a:ext>
            </a:extLst>
          </p:cNvPr>
          <p:cNvSpPr>
            <a:spLocks noGrp="1" noRot="1" noChangeAspect="1" noChangeArrowheads="1" noTextEdit="1"/>
          </p:cNvSpPr>
          <p:nvPr>
            <p:ph type="sldImg"/>
          </p:nvPr>
        </p:nvSpPr>
        <p:spPr>
          <a:solidFill>
            <a:srgbClr val="FFFFFF"/>
          </a:solidFill>
          <a:ln/>
        </p:spPr>
      </p:sp>
      <p:sp>
        <p:nvSpPr>
          <p:cNvPr id="148483" name="Rectangle 3">
            <a:extLst>
              <a:ext uri="{FF2B5EF4-FFF2-40B4-BE49-F238E27FC236}">
                <a16:creationId xmlns:a16="http://schemas.microsoft.com/office/drawing/2014/main" id="{28E0988C-1D25-EB43-BD1D-8C1A5547DEA7}"/>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nb-NO">
                <a:latin typeface="Arial" panose="020B0604020202020204" pitchFamily="34" charset="0"/>
                <a:ea typeface="ＭＳ Ｐゴシック" panose="020B0600070205080204" pitchFamily="34" charset="-128"/>
              </a:rPr>
              <a:t>Sample selection &lt;-&gt; Additional (meta) data (Cancer Registry, questionnaires, ...)</a:t>
            </a:r>
          </a:p>
          <a:p>
            <a:pPr eaLnBrk="1" hangingPunct="1"/>
            <a:endParaRPr lang="en-US" altLang="nb-NO">
              <a:latin typeface="Arial" panose="020B0604020202020204" pitchFamily="34" charset="0"/>
              <a:ea typeface="ＭＳ Ｐゴシック" panose="020B0600070205080204" pitchFamily="34" charset="-128"/>
            </a:endParaRPr>
          </a:p>
          <a:p>
            <a:pPr eaLnBrk="1" hangingPunct="1"/>
            <a:r>
              <a:rPr lang="en-US" altLang="nb-NO">
                <a:latin typeface="Arial" panose="020B0604020202020204" pitchFamily="34" charset="0"/>
                <a:ea typeface="ＭＳ Ｐゴシック" panose="020B0600070205080204" pitchFamily="34" charset="-128"/>
              </a:rPr>
              <a:t>Phenotypes:</a:t>
            </a:r>
          </a:p>
          <a:p>
            <a:pPr eaLnBrk="1" hangingPunct="1">
              <a:buFontTx/>
              <a:buChar char="•"/>
            </a:pPr>
            <a:r>
              <a:rPr lang="en-US" altLang="nb-NO">
                <a:latin typeface="Arial" panose="020B0604020202020204" pitchFamily="34" charset="0"/>
                <a:ea typeface="ＭＳ Ｐゴシック" panose="020B0600070205080204" pitchFamily="34" charset="-128"/>
              </a:rPr>
              <a:t>Lung cancer (case/control)</a:t>
            </a:r>
          </a:p>
          <a:p>
            <a:pPr eaLnBrk="1" hangingPunct="1">
              <a:buFontTx/>
              <a:buChar char="•"/>
            </a:pPr>
            <a:r>
              <a:rPr lang="en-US" altLang="nb-NO">
                <a:latin typeface="Arial" panose="020B0604020202020204" pitchFamily="34" charset="0"/>
                <a:ea typeface="ＭＳ Ｐゴシック" panose="020B0600070205080204" pitchFamily="34" charset="-128"/>
              </a:rPr>
              <a:t>BMI (obesity) </a:t>
            </a:r>
          </a:p>
          <a:p>
            <a:pPr eaLnBrk="1" hangingPunct="1">
              <a:buFontTx/>
              <a:buChar char="•"/>
            </a:pPr>
            <a:r>
              <a:rPr lang="en-US" altLang="nb-NO">
                <a:latin typeface="Arial" panose="020B0604020202020204" pitchFamily="34" charset="0"/>
                <a:ea typeface="ＭＳ Ｐゴシック" panose="020B0600070205080204" pitchFamily="34" charset="-128"/>
              </a:rPr>
              <a:t>Diabetes</a:t>
            </a:r>
          </a:p>
          <a:p>
            <a:pPr eaLnBrk="1" hangingPunct="1">
              <a:buFontTx/>
              <a:buChar char="•"/>
            </a:pPr>
            <a:r>
              <a:rPr lang="en-US" altLang="nb-NO">
                <a:latin typeface="Arial" panose="020B0604020202020204" pitchFamily="34" charset="0"/>
                <a:ea typeface="ＭＳ Ｐゴシック" panose="020B0600070205080204" pitchFamily="34" charset="-128"/>
              </a:rPr>
              <a:t>Blood pressure (latest HUNT-derived paper in Nature)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a:extLst>
              <a:ext uri="{FF2B5EF4-FFF2-40B4-BE49-F238E27FC236}">
                <a16:creationId xmlns:a16="http://schemas.microsoft.com/office/drawing/2014/main" id="{EBDA5CE1-2903-4045-9270-68B4AFB83409}"/>
              </a:ext>
            </a:extLst>
          </p:cNvPr>
          <p:cNvSpPr>
            <a:spLocks noGrp="1" noRot="1" noChangeAspect="1" noChangeArrowheads="1" noTextEdit="1"/>
          </p:cNvSpPr>
          <p:nvPr>
            <p:ph type="sldImg"/>
          </p:nvPr>
        </p:nvSpPr>
        <p:spPr>
          <a:ln/>
        </p:spPr>
      </p:sp>
      <p:sp>
        <p:nvSpPr>
          <p:cNvPr id="167938" name="Notes Placeholder 2">
            <a:extLst>
              <a:ext uri="{FF2B5EF4-FFF2-40B4-BE49-F238E27FC236}">
                <a16:creationId xmlns:a16="http://schemas.microsoft.com/office/drawing/2014/main" id="{3F5A2517-DAEF-2F4A-8893-3B04005BAD6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nb-NO">
                <a:latin typeface="Arial" panose="020B0604020202020204" pitchFamily="34" charset="0"/>
                <a:ea typeface="ＭＳ Ｐゴシック" panose="020B0600070205080204" pitchFamily="34" charset="-128"/>
              </a:rPr>
              <a:t>How do we find lung-cancer associated genes using biobanks? Design case-control studies</a:t>
            </a:r>
          </a:p>
          <a:p>
            <a:endParaRPr lang="nb-NO" altLang="nb-NO">
              <a:latin typeface="Arial" panose="020B0604020202020204" pitchFamily="34" charset="0"/>
              <a:ea typeface="ＭＳ Ｐゴシック" panose="020B0600070205080204" pitchFamily="34" charset="-128"/>
            </a:endParaRPr>
          </a:p>
        </p:txBody>
      </p:sp>
      <p:sp>
        <p:nvSpPr>
          <p:cNvPr id="167939" name="Slide Number Placeholder 3">
            <a:extLst>
              <a:ext uri="{FF2B5EF4-FFF2-40B4-BE49-F238E27FC236}">
                <a16:creationId xmlns:a16="http://schemas.microsoft.com/office/drawing/2014/main" id="{F8D5E441-385E-E247-8AA4-9E1C6EF88F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82A5C00-C512-284B-AAB3-C3F1EEBC5FAC}" type="slidenum">
              <a:rPr lang="en-US" altLang="nb-NO" sz="1200" smtClean="0"/>
              <a:pPr/>
              <a:t>55</a:t>
            </a:fld>
            <a:endParaRPr lang="en-US" altLang="nb-NO"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a:extLst>
              <a:ext uri="{FF2B5EF4-FFF2-40B4-BE49-F238E27FC236}">
                <a16:creationId xmlns:a16="http://schemas.microsoft.com/office/drawing/2014/main" id="{65035964-599E-0544-849E-E35A7579744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C29DCF3-CBD9-D54B-AC44-C89313038EA8}" type="slidenum">
              <a:rPr lang="en-US" altLang="nb-NO" sz="1200" smtClean="0">
                <a:solidFill>
                  <a:srgbClr val="000000"/>
                </a:solidFill>
              </a:rPr>
              <a:pPr/>
              <a:t>57</a:t>
            </a:fld>
            <a:endParaRPr lang="en-US" altLang="nb-NO" sz="1200">
              <a:solidFill>
                <a:srgbClr val="000000"/>
              </a:solidFill>
            </a:endParaRPr>
          </a:p>
        </p:txBody>
      </p:sp>
      <p:sp>
        <p:nvSpPr>
          <p:cNvPr id="152578" name="Rectangle 2">
            <a:extLst>
              <a:ext uri="{FF2B5EF4-FFF2-40B4-BE49-F238E27FC236}">
                <a16:creationId xmlns:a16="http://schemas.microsoft.com/office/drawing/2014/main" id="{5354115C-29A2-FD49-B374-FC985CB4F059}"/>
              </a:ext>
            </a:extLst>
          </p:cNvPr>
          <p:cNvSpPr>
            <a:spLocks noGrp="1" noRot="1" noChangeAspect="1" noChangeArrowheads="1" noTextEdit="1"/>
          </p:cNvSpPr>
          <p:nvPr>
            <p:ph type="sldImg"/>
          </p:nvPr>
        </p:nvSpPr>
        <p:spPr>
          <a:solidFill>
            <a:srgbClr val="FFFFFF"/>
          </a:solidFill>
          <a:ln/>
        </p:spPr>
      </p:sp>
      <p:sp>
        <p:nvSpPr>
          <p:cNvPr id="152579" name="Rectangle 3">
            <a:extLst>
              <a:ext uri="{FF2B5EF4-FFF2-40B4-BE49-F238E27FC236}">
                <a16:creationId xmlns:a16="http://schemas.microsoft.com/office/drawing/2014/main" id="{4F24AC54-9815-7E43-80C4-1A56C01F64EA}"/>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nb-NO">
                <a:latin typeface="Arial" panose="020B0604020202020204" pitchFamily="34" charset="0"/>
                <a:ea typeface="ＭＳ Ｐゴシック" panose="020B0600070205080204" pitchFamily="34" charset="-128"/>
              </a:rPr>
              <a:t>The BioBank is a patchwork of partially measured samples.</a:t>
            </a:r>
          </a:p>
          <a:p>
            <a:pPr eaLnBrk="1" hangingPunct="1">
              <a:buFontTx/>
              <a:buChar char="•"/>
            </a:pPr>
            <a:r>
              <a:rPr lang="en-US" altLang="nb-NO">
                <a:latin typeface="Arial" panose="020B0604020202020204" pitchFamily="34" charset="0"/>
                <a:ea typeface="ＭＳ Ｐゴシック" panose="020B0600070205080204" pitchFamily="34" charset="-128"/>
              </a:rPr>
              <a:t>What available data do I have?</a:t>
            </a:r>
          </a:p>
          <a:p>
            <a:pPr eaLnBrk="1" hangingPunct="1">
              <a:buFontTx/>
              <a:buChar char="•"/>
            </a:pPr>
            <a:r>
              <a:rPr lang="en-US" altLang="nb-NO">
                <a:latin typeface="Arial" panose="020B0604020202020204" pitchFamily="34" charset="0"/>
                <a:ea typeface="ＭＳ Ｐゴシック" panose="020B0600070205080204" pitchFamily="34" charset="-128"/>
              </a:rPr>
              <a:t>Which samples should I select?</a:t>
            </a:r>
          </a:p>
          <a:p>
            <a:pPr eaLnBrk="1" hangingPunct="1">
              <a:buFontTx/>
              <a:buChar char="•"/>
            </a:pPr>
            <a:r>
              <a:rPr lang="en-US" altLang="nb-NO">
                <a:latin typeface="Arial" panose="020B0604020202020204" pitchFamily="34" charset="0"/>
                <a:ea typeface="ＭＳ Ｐゴシック" panose="020B0600070205080204" pitchFamily="34" charset="-128"/>
              </a:rPr>
              <a:t>How can I integrate existing data into my study?</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a:extLst>
              <a:ext uri="{FF2B5EF4-FFF2-40B4-BE49-F238E27FC236}">
                <a16:creationId xmlns:a16="http://schemas.microsoft.com/office/drawing/2014/main" id="{07FB8ADE-1282-D141-B738-E3E39605040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3A9FC63-28E0-204F-951E-B8208D8F6544}" type="slidenum">
              <a:rPr lang="en-US" altLang="nb-NO" sz="1200" smtClean="0"/>
              <a:pPr/>
              <a:t>58</a:t>
            </a:fld>
            <a:endParaRPr lang="en-US" altLang="nb-NO" sz="1200"/>
          </a:p>
        </p:txBody>
      </p:sp>
      <p:sp>
        <p:nvSpPr>
          <p:cNvPr id="154626" name="Rectangle 2">
            <a:extLst>
              <a:ext uri="{FF2B5EF4-FFF2-40B4-BE49-F238E27FC236}">
                <a16:creationId xmlns:a16="http://schemas.microsoft.com/office/drawing/2014/main" id="{ED9B8D4B-00B3-E445-9732-4F83CCE0400A}"/>
              </a:ext>
            </a:extLst>
          </p:cNvPr>
          <p:cNvSpPr>
            <a:spLocks noGrp="1" noRot="1" noChangeAspect="1" noChangeArrowheads="1" noTextEdit="1"/>
          </p:cNvSpPr>
          <p:nvPr>
            <p:ph type="sldImg"/>
          </p:nvPr>
        </p:nvSpPr>
        <p:spPr>
          <a:ln/>
        </p:spPr>
      </p:sp>
      <p:sp>
        <p:nvSpPr>
          <p:cNvPr id="154627" name="Rectangle 3">
            <a:extLst>
              <a:ext uri="{FF2B5EF4-FFF2-40B4-BE49-F238E27FC236}">
                <a16:creationId xmlns:a16="http://schemas.microsoft.com/office/drawing/2014/main" id="{FAB6D4BA-C457-1F4D-835E-DC3D2A3ED6E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nb-NO" sz="1200" dirty="0">
                <a:latin typeface="Courier New" panose="02070309020205020404" pitchFamily="49" charset="0"/>
                <a:ea typeface="ＭＳ Ｐゴシック" panose="020B0600070205080204" pitchFamily="34" charset="-128"/>
              </a:rPr>
              <a:t>GAMHALGHCCTVVTTRGPSHWLLLLDTHLGTLPGFKVSAGRGLPAAEVYFEAGPRVSLSRTDATIVAVYQSILFQLLGPTFPASWTEIGATMPHNEYTFPRFISNPPQFATLAFLPLLSPTSPLDLRALMVTAQLMCDAKRLSDEYTDYSTLSASLHGRMVATPEISWSLYVVLGIDSTQTSLSYFTRANESITYMRYYATAHNIHLRAADLPLVAAVRLDDLKDHQIPAPGSWDDLAPKLRFLPPELCLLLPDEFDLIRVQALQFLPEIAKHICDIQNTICALDKSFPDCGRIGGERYFAITAGLRLDQGRGRGLAGWRTPFGPFGVSHTDVFQRLELLGDAVLGFIVTARLLCLFPDASVGTLVELKMELVRNEALNYLVQTLGLPQLAEFSNNLVAKSKTWADMYEEIVGSIFTGPNGIYGCEEFLAKTLMSPEHSKTVGSACPDAVTKASKRVCMGEAGAHEFRSLVDYACEQGISVFCSSRVSTMFLERLRDIPAEDMLDWYRLGIQFSHRSGLSGPGGVVSVIDIMTHLARGLWLGSPGFYVEQQTDKNESACPPTIPVLYIYHRSVQCPVLYGSLTETPTGPVASKVLALYEKILAYESSGGSKHIAAQTVSRSLAVPIPSGTIPFLIRLLQIALTPHVYQKLELLGDAFLKCSLALHLHALHPTLTEGALTRMRQSAETNSVLGRLTKRFPSVVSEVIIESHPKIQPDSKVYGDTFEAILAAILLACGEEAAGAFVREHVLPQVVADA</a:t>
            </a:r>
          </a:p>
          <a:p>
            <a:pPr eaLnBrk="1" hangingPunct="1"/>
            <a:endParaRPr lang="en-US" altLang="nb-NO" sz="1200" dirty="0">
              <a:latin typeface="Courier New" panose="02070309020205020404" pitchFamily="49" charset="0"/>
              <a:ea typeface="ＭＳ Ｐゴシック" panose="020B0600070205080204" pitchFamily="34" charset="-128"/>
            </a:endParaRPr>
          </a:p>
          <a:p>
            <a:pPr eaLnBrk="1" hangingPunct="1"/>
            <a:r>
              <a:rPr lang="en-US" altLang="nb-NO" sz="1200" dirty="0">
                <a:latin typeface="Courier New" panose="02070309020205020404" pitchFamily="49" charset="0"/>
                <a:ea typeface="ＭＳ Ｐゴシック" panose="020B0600070205080204" pitchFamily="34" charset="-128"/>
              </a:rPr>
              <a:t>DICER</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a:extLst>
              <a:ext uri="{FF2B5EF4-FFF2-40B4-BE49-F238E27FC236}">
                <a16:creationId xmlns:a16="http://schemas.microsoft.com/office/drawing/2014/main" id="{8B4E052E-FFC5-014D-9B34-200A92CBC70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0BD68F1-3EE1-124F-87E4-C9903D745163}" type="slidenum">
              <a:rPr lang="en-US" altLang="nb-NO" sz="1200" smtClean="0"/>
              <a:pPr/>
              <a:t>59</a:t>
            </a:fld>
            <a:endParaRPr lang="en-US" altLang="nb-NO" sz="1200"/>
          </a:p>
        </p:txBody>
      </p:sp>
      <p:sp>
        <p:nvSpPr>
          <p:cNvPr id="156674" name="Rectangle 2">
            <a:extLst>
              <a:ext uri="{FF2B5EF4-FFF2-40B4-BE49-F238E27FC236}">
                <a16:creationId xmlns:a16="http://schemas.microsoft.com/office/drawing/2014/main" id="{75D4AACD-170E-E84F-91E7-4F07E4130A1B}"/>
              </a:ext>
            </a:extLst>
          </p:cNvPr>
          <p:cNvSpPr>
            <a:spLocks noGrp="1" noRot="1" noChangeAspect="1" noChangeArrowheads="1" noTextEdit="1"/>
          </p:cNvSpPr>
          <p:nvPr>
            <p:ph type="sldImg"/>
          </p:nvPr>
        </p:nvSpPr>
        <p:spPr>
          <a:solidFill>
            <a:srgbClr val="FFFFFF"/>
          </a:solidFill>
          <a:ln/>
        </p:spPr>
      </p:sp>
      <p:sp>
        <p:nvSpPr>
          <p:cNvPr id="156675" name="Rectangle 3">
            <a:extLst>
              <a:ext uri="{FF2B5EF4-FFF2-40B4-BE49-F238E27FC236}">
                <a16:creationId xmlns:a16="http://schemas.microsoft.com/office/drawing/2014/main" id="{B150933E-ED2B-864B-808A-9E0DDF0C6F21}"/>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nb-NO" altLang="nb-NO">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D9582AE8-2D88-D44C-AD38-69EBAE5CE76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1B5A8A1-425B-A947-AE0D-8FCE229BFEB1}" type="slidenum">
              <a:rPr lang="en-US" altLang="nb-NO" sz="1200" smtClean="0"/>
              <a:pPr/>
              <a:t>6</a:t>
            </a:fld>
            <a:endParaRPr lang="en-US" altLang="nb-NO" sz="1200"/>
          </a:p>
        </p:txBody>
      </p:sp>
      <p:sp>
        <p:nvSpPr>
          <p:cNvPr id="28674" name="Rectangle 2">
            <a:extLst>
              <a:ext uri="{FF2B5EF4-FFF2-40B4-BE49-F238E27FC236}">
                <a16:creationId xmlns:a16="http://schemas.microsoft.com/office/drawing/2014/main" id="{089BBBC9-DE06-344C-8121-81BB4E63CDAD}"/>
              </a:ext>
            </a:extLst>
          </p:cNvPr>
          <p:cNvSpPr>
            <a:spLocks noGrp="1" noRot="1" noChangeAspect="1" noChangeArrowheads="1" noTextEdit="1"/>
          </p:cNvSpPr>
          <p:nvPr>
            <p:ph type="sldImg"/>
          </p:nvPr>
        </p:nvSpPr>
        <p:spPr>
          <a:solidFill>
            <a:srgbClr val="FFFFFF"/>
          </a:solidFill>
          <a:ln/>
        </p:spPr>
      </p:sp>
      <p:sp>
        <p:nvSpPr>
          <p:cNvPr id="28675" name="Rectangle 3">
            <a:extLst>
              <a:ext uri="{FF2B5EF4-FFF2-40B4-BE49-F238E27FC236}">
                <a16:creationId xmlns:a16="http://schemas.microsoft.com/office/drawing/2014/main" id="{00705F2B-EDB1-8249-9BB8-01528BA20348}"/>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a:latin typeface="Arial" panose="020B0604020202020204" pitchFamily="34" charset="0"/>
                <a:ea typeface="ＭＳ Ｐゴシック" panose="020B0600070205080204" pitchFamily="34" charset="-128"/>
              </a:rPr>
              <a:t>End: </a:t>
            </a:r>
            <a:r>
              <a:rPr lang="nb-NO" altLang="nb-NO" i="1">
                <a:latin typeface="Arial" panose="020B0604020202020204" pitchFamily="34" charset="0"/>
                <a:ea typeface="ＭＳ Ｐゴシック" panose="020B0600070205080204" pitchFamily="34" charset="-128"/>
              </a:rPr>
              <a:t>What are genes</a:t>
            </a:r>
            <a:r>
              <a:rPr lang="nb-NO" altLang="nb-NO">
                <a:latin typeface="Arial" panose="020B0604020202020204" pitchFamily="34" charset="0"/>
                <a:ea typeface="ＭＳ Ｐゴシック" panose="020B0600070205080204" pitchFamily="34" charset="-128"/>
              </a:rPr>
              <a:t>?</a:t>
            </a:r>
          </a:p>
          <a:p>
            <a:pPr eaLnBrk="1" hangingPunct="1"/>
            <a:endParaRPr lang="nb-NO" altLang="nb-NO">
              <a:latin typeface="Arial" panose="020B0604020202020204" pitchFamily="34" charset="0"/>
              <a:ea typeface="ＭＳ Ｐゴシック" panose="020B0600070205080204" pitchFamily="34" charset="-128"/>
            </a:endParaRPr>
          </a:p>
          <a:p>
            <a:pPr eaLnBrk="1" hangingPunct="1"/>
            <a:r>
              <a:rPr lang="nb-NO" altLang="nb-NO">
                <a:latin typeface="Arial" panose="020B0604020202020204" pitchFamily="34" charset="0"/>
                <a:ea typeface="ＭＳ Ｐゴシック" panose="020B0600070205080204" pitchFamily="34" charset="-128"/>
              </a:rPr>
              <a:t>Hvordan gå fra 1 celle til 1 individ?</a:t>
            </a:r>
          </a:p>
          <a:p>
            <a:pPr eaLnBrk="1" hangingPunct="1"/>
            <a:r>
              <a:rPr lang="nb-NO" altLang="nb-NO">
                <a:latin typeface="Arial" panose="020B0604020202020204" pitchFamily="34" charset="0"/>
                <a:ea typeface="ＭＳ Ｐゴシック" panose="020B0600070205080204" pitchFamily="34" charset="-128"/>
              </a:rPr>
              <a:t>25x Oljefondet </a:t>
            </a:r>
            <a:r>
              <a:rPr lang="nb-NO" altLang="ja-JP">
                <a:latin typeface="Arial" panose="020B0604020202020204" pitchFamily="34" charset="0"/>
                <a:ea typeface="ＭＳ Ｐゴシック" panose="020B0600070205080204" pitchFamily="34" charset="-128"/>
              </a:rPr>
              <a:t>(NOK 3 * 10</a:t>
            </a:r>
            <a:r>
              <a:rPr lang="nb-NO" altLang="ja-JP" baseline="30000">
                <a:latin typeface="Arial" panose="020B0604020202020204" pitchFamily="34" charset="0"/>
                <a:ea typeface="ＭＳ Ｐゴシック" panose="020B0600070205080204" pitchFamily="34" charset="-128"/>
              </a:rPr>
              <a:t>12</a:t>
            </a:r>
            <a:r>
              <a:rPr lang="nb-NO" altLang="ja-JP">
                <a:latin typeface="Arial" panose="020B0604020202020204" pitchFamily="34" charset="0"/>
                <a:ea typeface="ＭＳ Ｐゴシック" panose="020B0600070205080204" pitchFamily="34" charset="-128"/>
              </a:rPr>
              <a:t>)</a:t>
            </a:r>
          </a:p>
          <a:p>
            <a:pPr eaLnBrk="1" hangingPunct="1"/>
            <a:endParaRPr lang="nb-NO" altLang="nb-NO">
              <a:latin typeface="Arial" panose="020B0604020202020204" pitchFamily="34" charset="0"/>
              <a:ea typeface="ＭＳ Ｐゴシック" panose="020B0600070205080204" pitchFamily="34" charset="-128"/>
            </a:endParaRPr>
          </a:p>
          <a:p>
            <a:pPr eaLnBrk="1" hangingPunct="1"/>
            <a:r>
              <a:rPr lang="nb-NO" altLang="nb-NO">
                <a:latin typeface="Arial" panose="020B0604020202020204" pitchFamily="34" charset="0"/>
                <a:ea typeface="ＭＳ Ｐゴシック" panose="020B0600070205080204" pitchFamily="34" charset="-128"/>
              </a:rPr>
              <a:t>http://www.scienceclarified.com/Ma-Mu/Muscular-System.html</a:t>
            </a:r>
          </a:p>
          <a:p>
            <a:pPr eaLnBrk="1" hangingPunct="1"/>
            <a:r>
              <a:rPr lang="nb-NO" altLang="nb-NO">
                <a:latin typeface="Arial" panose="020B0604020202020204" pitchFamily="34" charset="0"/>
                <a:ea typeface="ＭＳ Ｐゴシック" panose="020B0600070205080204" pitchFamily="34" charset="-128"/>
              </a:rPr>
              <a:t>http://www.biology.iastate.edu/Courses/211L/CellTypes/Cell%20structure.htm</a:t>
            </a:r>
          </a:p>
          <a:p>
            <a:pPr eaLnBrk="1" hangingPunct="1"/>
            <a:r>
              <a:rPr lang="nb-NO" altLang="nb-NO">
                <a:latin typeface="Arial" panose="020B0604020202020204" pitchFamily="34" charset="0"/>
                <a:ea typeface="ＭＳ Ｐゴシック" panose="020B0600070205080204" pitchFamily="34" charset="-128"/>
              </a:rPr>
              <a:t>http://www.odec.ca/projects/2003/saade3s/public_html/9.jpg</a:t>
            </a:r>
          </a:p>
          <a:p>
            <a:pPr eaLnBrk="1" hangingPunct="1"/>
            <a:r>
              <a:rPr lang="nb-NO" altLang="nb-NO">
                <a:latin typeface="Arial" panose="020B0604020202020204" pitchFamily="34" charset="0"/>
                <a:ea typeface="ＭＳ Ｐゴシック" panose="020B0600070205080204" pitchFamily="34" charset="-128"/>
              </a:rPr>
              <a:t>http://images.usatoday.com/news/_photos/2009/10/26/liver-normalx-large.jpg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EB941FC7-CF4D-C247-ACD0-384BC748677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9969306-C7A5-664F-BBFB-472BE79F1F81}" type="slidenum">
              <a:rPr lang="en-US" altLang="nb-NO" sz="1200" smtClean="0"/>
              <a:pPr/>
              <a:t>7</a:t>
            </a:fld>
            <a:endParaRPr lang="en-US" altLang="nb-NO" sz="1200"/>
          </a:p>
        </p:txBody>
      </p:sp>
      <p:sp>
        <p:nvSpPr>
          <p:cNvPr id="30722" name="Rectangle 2">
            <a:extLst>
              <a:ext uri="{FF2B5EF4-FFF2-40B4-BE49-F238E27FC236}">
                <a16:creationId xmlns:a16="http://schemas.microsoft.com/office/drawing/2014/main" id="{52044C46-F0A2-B840-B2AE-D361B455BCFD}"/>
              </a:ext>
            </a:extLst>
          </p:cNvPr>
          <p:cNvSpPr>
            <a:spLocks noGrp="1" noRot="1" noChangeAspect="1" noChangeArrowheads="1" noTextEdit="1"/>
          </p:cNvSpPr>
          <p:nvPr>
            <p:ph type="sldImg"/>
          </p:nvPr>
        </p:nvSpPr>
        <p:spPr>
          <a:solidFill>
            <a:srgbClr val="FFFFFF"/>
          </a:solidFill>
          <a:ln/>
        </p:spPr>
      </p:sp>
      <p:sp>
        <p:nvSpPr>
          <p:cNvPr id="30723" name="Rectangle 3">
            <a:extLst>
              <a:ext uri="{FF2B5EF4-FFF2-40B4-BE49-F238E27FC236}">
                <a16:creationId xmlns:a16="http://schemas.microsoft.com/office/drawing/2014/main" id="{B372A4AE-5EF6-1641-BCD2-877595D14882}"/>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en-US" dirty="0">
                <a:latin typeface="Arial" panose="020B0604020202020204" pitchFamily="34" charset="0"/>
                <a:ea typeface="ＭＳ Ｐゴシック" panose="020B0600070205080204" pitchFamily="34" charset="-128"/>
              </a:rPr>
              <a:t>”</a:t>
            </a:r>
            <a:r>
              <a:rPr lang="nb-NO" altLang="nb-NO" dirty="0">
                <a:latin typeface="Arial" panose="020B0604020202020204" pitchFamily="34" charset="0"/>
                <a:ea typeface="ＭＳ Ｐゴシック" panose="020B0600070205080204" pitchFamily="34" charset="-128"/>
              </a:rPr>
              <a:t>Right </a:t>
            </a:r>
            <a:r>
              <a:rPr lang="nb-NO" altLang="nb-NO" dirty="0" err="1">
                <a:latin typeface="Arial" panose="020B0604020202020204" pitchFamily="34" charset="0"/>
                <a:ea typeface="ＭＳ Ｐゴシック" panose="020B0600070205080204" pitchFamily="34" charset="-128"/>
              </a:rPr>
              <a:t>before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cell</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division</a:t>
            </a:r>
            <a:r>
              <a:rPr lang="nb-NO" altLang="en-US" dirty="0">
                <a:latin typeface="Arial" panose="020B0604020202020204" pitchFamily="34" charset="0"/>
                <a:ea typeface="ＭＳ Ｐゴシック" panose="020B0600070205080204" pitchFamily="34" charset="-128"/>
              </a:rPr>
              <a:t>”</a:t>
            </a:r>
            <a:endParaRPr lang="nb-NO" altLang="nb-NO" dirty="0">
              <a:latin typeface="Arial" panose="020B0604020202020204" pitchFamily="34" charset="0"/>
              <a:ea typeface="ＭＳ Ｐゴシック" panose="020B0600070205080204" pitchFamily="34" charset="-128"/>
            </a:endParaRPr>
          </a:p>
          <a:p>
            <a:pPr eaLnBrk="1" hangingPunct="1"/>
            <a:endParaRPr lang="nb-NO" altLang="nb-NO" dirty="0">
              <a:latin typeface="Arial" panose="020B0604020202020204" pitchFamily="34" charset="0"/>
              <a:ea typeface="ＭＳ Ｐゴシック" panose="020B0600070205080204" pitchFamily="34" charset="-128"/>
            </a:endParaRPr>
          </a:p>
          <a:p>
            <a:pPr eaLnBrk="1" hangingPunct="1"/>
            <a:r>
              <a:rPr lang="nb-NO" altLang="nb-NO" dirty="0">
                <a:latin typeface="Arial" panose="020B0604020202020204" pitchFamily="34" charset="0"/>
                <a:ea typeface="ＭＳ Ｐゴシック" panose="020B0600070205080204" pitchFamily="34" charset="-128"/>
              </a:rPr>
              <a:t>DNA: </a:t>
            </a:r>
          </a:p>
          <a:p>
            <a:pPr eaLnBrk="1" hangingPunct="1">
              <a:buFontTx/>
              <a:buChar char="•"/>
            </a:pPr>
            <a:r>
              <a:rPr lang="nb-NO" altLang="nb-NO" dirty="0">
                <a:latin typeface="Arial" panose="020B0604020202020204" pitchFamily="34" charset="0"/>
                <a:ea typeface="ＭＳ Ｐゴシック" panose="020B0600070205080204" pitchFamily="34" charset="-128"/>
              </a:rPr>
              <a:t>Strand (polymer) </a:t>
            </a:r>
            <a:r>
              <a:rPr lang="nb-NO" altLang="nb-NO" dirty="0" err="1">
                <a:latin typeface="Arial" panose="020B0604020202020204" pitchFamily="34" charset="0"/>
                <a:ea typeface="ＭＳ Ｐゴシック" panose="020B0600070205080204" pitchFamily="34" charset="-128"/>
              </a:rPr>
              <a:t>of</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linked</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sugar</a:t>
            </a:r>
            <a:r>
              <a:rPr lang="nb-NO" altLang="nb-NO" dirty="0">
                <a:latin typeface="Arial" panose="020B0604020202020204" pitchFamily="34" charset="0"/>
                <a:ea typeface="ＭＳ Ｐゴシック" panose="020B0600070205080204" pitchFamily="34" charset="-128"/>
              </a:rPr>
              <a:t> and </a:t>
            </a:r>
            <a:r>
              <a:rPr lang="nb-NO" altLang="nb-NO" dirty="0" err="1">
                <a:latin typeface="Arial" panose="020B0604020202020204" pitchFamily="34" charset="0"/>
                <a:ea typeface="ＭＳ Ｐゴシック" panose="020B0600070205080204" pitchFamily="34" charset="-128"/>
              </a:rPr>
              <a:t>phosphate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groups</a:t>
            </a:r>
            <a:endParaRPr lang="nb-NO" altLang="nb-NO" dirty="0">
              <a:latin typeface="Arial" panose="020B0604020202020204" pitchFamily="34" charset="0"/>
              <a:ea typeface="ＭＳ Ｐゴシック" panose="020B0600070205080204" pitchFamily="34" charset="-128"/>
            </a:endParaRPr>
          </a:p>
          <a:p>
            <a:pPr eaLnBrk="1" hangingPunct="1">
              <a:buFontTx/>
              <a:buChar char="•"/>
            </a:pPr>
            <a:r>
              <a:rPr lang="nb-NO" altLang="nb-NO" dirty="0">
                <a:latin typeface="Arial" panose="020B0604020202020204" pitchFamily="34" charset="0"/>
                <a:ea typeface="ＭＳ Ｐゴシック" panose="020B0600070205080204" pitchFamily="34" charset="-128"/>
              </a:rPr>
              <a:t>at </a:t>
            </a:r>
            <a:r>
              <a:rPr lang="nb-NO" altLang="nb-NO" dirty="0" err="1">
                <a:latin typeface="Arial" panose="020B0604020202020204" pitchFamily="34" charset="0"/>
                <a:ea typeface="ＭＳ Ｐゴシック" panose="020B0600070205080204" pitchFamily="34" charset="-128"/>
              </a:rPr>
              <a:t>each</a:t>
            </a:r>
            <a:r>
              <a:rPr lang="nb-NO" altLang="nb-NO" dirty="0">
                <a:latin typeface="Arial" panose="020B0604020202020204" pitchFamily="34" charset="0"/>
                <a:ea typeface="ＭＳ Ｐゴシック" panose="020B0600070205080204" pitchFamily="34" charset="-128"/>
              </a:rPr>
              <a:t> link </a:t>
            </a:r>
            <a:r>
              <a:rPr lang="nb-NO" altLang="nb-NO" dirty="0" err="1">
                <a:latin typeface="Arial" panose="020B0604020202020204" pitchFamily="34" charset="0"/>
                <a:ea typeface="ＭＳ Ｐゴシック" panose="020B0600070205080204" pitchFamily="34" charset="-128"/>
              </a:rPr>
              <a:t>one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of</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four</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possible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nitrogenous</a:t>
            </a:r>
            <a:r>
              <a:rPr lang="nb-NO" altLang="nb-NO" dirty="0">
                <a:latin typeface="Arial" panose="020B0604020202020204" pitchFamily="34" charset="0"/>
                <a:ea typeface="ＭＳ Ｐゴシック" panose="020B0600070205080204" pitchFamily="34" charset="-128"/>
              </a:rPr>
              <a:t> bases (</a:t>
            </a:r>
            <a:r>
              <a:rPr lang="nb-NO" altLang="nb-NO" dirty="0" err="1">
                <a:latin typeface="Arial" panose="020B0604020202020204" pitchFamily="34" charset="0"/>
                <a:ea typeface="ＭＳ Ｐゴシック" panose="020B0600070205080204" pitchFamily="34" charset="-128"/>
              </a:rPr>
              <a:t>adenine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thymine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cytosine</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guanine</a:t>
            </a:r>
            <a:r>
              <a:rPr lang="nb-NO" altLang="nb-NO" dirty="0">
                <a:latin typeface="Arial" panose="020B0604020202020204" pitchFamily="34" charset="0"/>
                <a:ea typeface="ＭＳ Ｐゴシック" panose="020B0600070205080204" pitchFamily="34" charset="-128"/>
              </a:rPr>
              <a:t>)</a:t>
            </a:r>
          </a:p>
          <a:p>
            <a:pPr eaLnBrk="1" hangingPunct="1">
              <a:buFontTx/>
              <a:buChar char="•"/>
            </a:pPr>
            <a:endParaRPr lang="nb-NO" altLang="nb-NO" dirty="0">
              <a:latin typeface="Arial" panose="020B0604020202020204" pitchFamily="34" charset="0"/>
              <a:ea typeface="ＭＳ Ｐゴシック" panose="020B0600070205080204" pitchFamily="34" charset="-128"/>
            </a:endParaRPr>
          </a:p>
          <a:p>
            <a:pPr eaLnBrk="1" hangingPunct="1">
              <a:buFontTx/>
              <a:buChar char="•"/>
            </a:pPr>
            <a:r>
              <a:rPr lang="nb-NO" altLang="nb-NO" dirty="0">
                <a:latin typeface="Arial" panose="020B0604020202020204" pitchFamily="34" charset="0"/>
                <a:ea typeface="ＭＳ Ｐゴシック" panose="020B0600070205080204" pitchFamily="34" charset="-128"/>
              </a:rPr>
              <a:t>3*10</a:t>
            </a:r>
            <a:r>
              <a:rPr lang="nb-NO" altLang="ja-JP" dirty="0">
                <a:latin typeface="Arial" panose="020B0604020202020204" pitchFamily="34" charset="0"/>
                <a:ea typeface="ＭＳ Ｐゴシック" panose="020B0600070205080204" pitchFamily="34" charset="-128"/>
              </a:rPr>
              <a:t>^9 </a:t>
            </a:r>
            <a:r>
              <a:rPr lang="nb-NO" altLang="ja-JP" dirty="0" err="1">
                <a:latin typeface="Arial" panose="020B0604020202020204" pitchFamily="34" charset="0"/>
                <a:ea typeface="ＭＳ Ｐゴシック" panose="020B0600070205080204" pitchFamily="34" charset="-128"/>
              </a:rPr>
              <a:t>bp</a:t>
            </a:r>
            <a:r>
              <a:rPr lang="nb-NO" altLang="ja-JP" dirty="0">
                <a:latin typeface="Arial" panose="020B0604020202020204" pitchFamily="34" charset="0"/>
                <a:ea typeface="ＭＳ Ｐゴシック" panose="020B0600070205080204" pitchFamily="34" charset="-128"/>
              </a:rPr>
              <a:t> ~ 1 meter</a:t>
            </a:r>
            <a:endParaRPr lang="nb-NO" altLang="nb-NO"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209CD95C-80F0-C448-9C26-CA8F9F6FB1C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AF56392-8C96-5F48-AA40-0FE336C4C306}" type="slidenum">
              <a:rPr lang="en-US" altLang="nb-NO" sz="1200" smtClean="0"/>
              <a:pPr/>
              <a:t>8</a:t>
            </a:fld>
            <a:endParaRPr lang="en-US" altLang="nb-NO" sz="1200"/>
          </a:p>
        </p:txBody>
      </p:sp>
      <p:sp>
        <p:nvSpPr>
          <p:cNvPr id="32770" name="Rectangle 2">
            <a:extLst>
              <a:ext uri="{FF2B5EF4-FFF2-40B4-BE49-F238E27FC236}">
                <a16:creationId xmlns:a16="http://schemas.microsoft.com/office/drawing/2014/main" id="{4DF07B25-AD29-F845-A693-1CBBF651FD74}"/>
              </a:ext>
            </a:extLst>
          </p:cNvPr>
          <p:cNvSpPr>
            <a:spLocks noGrp="1" noRot="1" noChangeAspect="1" noChangeArrowheads="1" noTextEdit="1"/>
          </p:cNvSpPr>
          <p:nvPr>
            <p:ph type="sldImg"/>
          </p:nvPr>
        </p:nvSpPr>
        <p:spPr>
          <a:solidFill>
            <a:srgbClr val="FFFFFF"/>
          </a:solidFill>
          <a:ln/>
        </p:spPr>
      </p:sp>
      <p:sp>
        <p:nvSpPr>
          <p:cNvPr id="32771" name="Rectangle 3">
            <a:extLst>
              <a:ext uri="{FF2B5EF4-FFF2-40B4-BE49-F238E27FC236}">
                <a16:creationId xmlns:a16="http://schemas.microsoft.com/office/drawing/2014/main" id="{3F8565F4-882C-2949-B6A3-674302E8EAA8}"/>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dirty="0">
                <a:latin typeface="Arial" panose="020B0604020202020204" pitchFamily="34" charset="0"/>
                <a:ea typeface="ＭＳ Ｐゴシック" panose="020B0600070205080204" pitchFamily="34" charset="-128"/>
              </a:rPr>
              <a:t>Insulin (Hormon - signalmolekyl)</a:t>
            </a:r>
          </a:p>
          <a:p>
            <a:pPr eaLnBrk="1" hangingPunct="1"/>
            <a:r>
              <a:rPr lang="nb-NO" altLang="nb-NO" dirty="0" err="1">
                <a:latin typeface="Arial" panose="020B0604020202020204" pitchFamily="34" charset="0"/>
                <a:ea typeface="ＭＳ Ｐゴシック" panose="020B0600070205080204" pitchFamily="34" charset="-128"/>
              </a:rPr>
              <a:t>Dicer</a:t>
            </a:r>
            <a:r>
              <a:rPr lang="nb-NO" altLang="nb-NO" dirty="0">
                <a:latin typeface="Arial" panose="020B0604020202020204" pitchFamily="34" charset="0"/>
                <a:ea typeface="ＭＳ Ｐゴシック" panose="020B0600070205080204" pitchFamily="34" charset="-128"/>
              </a:rPr>
              <a:t> (Enzym)</a:t>
            </a:r>
          </a:p>
          <a:p>
            <a:pPr eaLnBrk="1" hangingPunct="1"/>
            <a:r>
              <a:rPr lang="nb-NO" altLang="nb-NO" sz="1400" dirty="0">
                <a:latin typeface="Arial" panose="020B0604020202020204" pitchFamily="34" charset="0"/>
                <a:ea typeface="ＭＳ Ｐゴシック" panose="020B0600070205080204" pitchFamily="34" charset="-128"/>
              </a:rPr>
              <a:t>Transport og lagring</a:t>
            </a:r>
          </a:p>
          <a:p>
            <a:pPr eaLnBrk="1" hangingPunct="1"/>
            <a:r>
              <a:rPr lang="nb-NO" altLang="nb-NO" sz="1400" dirty="0">
                <a:latin typeface="Arial" panose="020B0604020202020204" pitchFamily="34" charset="0"/>
                <a:ea typeface="ＭＳ Ｐゴシック" panose="020B0600070205080204" pitchFamily="34" charset="-128"/>
              </a:rPr>
              <a:t>Struktur (Keratin)</a:t>
            </a:r>
            <a:endParaRPr lang="nb-NO" altLang="nb-NO" dirty="0">
              <a:latin typeface="Arial" panose="020B0604020202020204" pitchFamily="34" charset="0"/>
              <a:ea typeface="ＭＳ Ｐゴシック" panose="020B0600070205080204" pitchFamily="34" charset="-128"/>
            </a:endParaRPr>
          </a:p>
          <a:p>
            <a:pPr eaLnBrk="1" hangingPunct="1"/>
            <a:endParaRPr lang="nb-NO" altLang="nb-NO" dirty="0">
              <a:latin typeface="Arial" panose="020B0604020202020204" pitchFamily="34" charset="0"/>
              <a:ea typeface="ＭＳ Ｐゴシック" panose="020B0600070205080204" pitchFamily="34" charset="-128"/>
            </a:endParaRPr>
          </a:p>
          <a:p>
            <a:pPr eaLnBrk="1" hangingPunct="1"/>
            <a:r>
              <a:rPr lang="nb-NO" altLang="nb-NO" dirty="0">
                <a:latin typeface="Arial" panose="020B0604020202020204" pitchFamily="34" charset="0"/>
                <a:ea typeface="ＭＳ Ｐゴシック" panose="020B0600070205080204" pitchFamily="34" charset="-128"/>
              </a:rPr>
              <a:t>Write: </a:t>
            </a:r>
            <a:r>
              <a:rPr lang="nb-NO" altLang="en-US" dirty="0">
                <a:latin typeface="Arial" panose="020B0604020202020204" pitchFamily="34" charset="0"/>
                <a:ea typeface="ＭＳ Ｐゴシック" panose="020B0600070205080204" pitchFamily="34" charset="-128"/>
              </a:rPr>
              <a:t>”</a:t>
            </a:r>
            <a:r>
              <a:rPr lang="nb-NO" altLang="nb-NO" dirty="0">
                <a:latin typeface="Arial" panose="020B0604020202020204" pitchFamily="34" charset="0"/>
                <a:ea typeface="ＭＳ Ｐゴシック" panose="020B0600070205080204" pitchFamily="34" charset="-128"/>
              </a:rPr>
              <a:t>CUG -&gt; L ACU -&gt; T CCU -&gt; P</a:t>
            </a:r>
            <a:r>
              <a:rPr lang="nb-NO" altLang="en-US" dirty="0">
                <a:latin typeface="Arial" panose="020B0604020202020204" pitchFamily="34" charset="0"/>
                <a:ea typeface="ＭＳ Ｐゴシック" panose="020B0600070205080204" pitchFamily="34" charset="-128"/>
              </a:rPr>
              <a:t>”</a:t>
            </a:r>
            <a:r>
              <a:rPr lang="nb-NO" altLang="nb-NO" dirty="0">
                <a:latin typeface="Arial" panose="020B0604020202020204" pitchFamily="34" charset="0"/>
                <a:ea typeface="ＭＳ Ｐゴシック" panose="020B0600070205080204" pitchFamily="34" charset="-128"/>
              </a:rPr>
              <a:t> </a:t>
            </a:r>
            <a:r>
              <a:rPr lang="nb-NO" altLang="nb-NO" dirty="0" err="1">
                <a:latin typeface="Arial" panose="020B0604020202020204" pitchFamily="34" charset="0"/>
                <a:ea typeface="ＭＳ Ｐゴシック" panose="020B0600070205080204" pitchFamily="34" charset="-128"/>
              </a:rPr>
              <a:t>on</a:t>
            </a:r>
            <a:r>
              <a:rPr lang="nb-NO" altLang="nb-NO" dirty="0">
                <a:latin typeface="Arial" panose="020B0604020202020204" pitchFamily="34" charset="0"/>
                <a:ea typeface="ＭＳ Ｐゴシック" panose="020B0600070205080204" pitchFamily="34" charset="-128"/>
              </a:rPr>
              <a:t> BB (for </a:t>
            </a:r>
            <a:r>
              <a:rPr lang="nb-NO" altLang="nb-NO" dirty="0" err="1">
                <a:latin typeface="Arial" panose="020B0604020202020204" pitchFamily="34" charset="0"/>
                <a:ea typeface="ＭＳ Ｐゴシック" panose="020B0600070205080204" pitchFamily="34" charset="-128"/>
              </a:rPr>
              <a:t>next</a:t>
            </a:r>
            <a:r>
              <a:rPr lang="nb-NO" altLang="nb-NO" dirty="0">
                <a:latin typeface="Arial" panose="020B0604020202020204" pitchFamily="34" charset="0"/>
                <a:ea typeface="ＭＳ Ｐゴシック" panose="020B0600070205080204" pitchFamily="34" charset="-128"/>
              </a:rPr>
              <a:t>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5F13CF3-B57B-EF44-87F9-361954D6823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E512A99-6C10-AA4A-A6D6-889148919C0C}" type="slidenum">
              <a:rPr lang="en-US" altLang="nb-NO" sz="1200" smtClean="0"/>
              <a:pPr/>
              <a:t>9</a:t>
            </a:fld>
            <a:endParaRPr lang="en-US" altLang="nb-NO" sz="1200"/>
          </a:p>
        </p:txBody>
      </p:sp>
      <p:sp>
        <p:nvSpPr>
          <p:cNvPr id="34818" name="Rectangle 2">
            <a:extLst>
              <a:ext uri="{FF2B5EF4-FFF2-40B4-BE49-F238E27FC236}">
                <a16:creationId xmlns:a16="http://schemas.microsoft.com/office/drawing/2014/main" id="{EFA12DD8-AD95-4540-B544-C8CC4D704229}"/>
              </a:ext>
            </a:extLst>
          </p:cNvPr>
          <p:cNvSpPr>
            <a:spLocks noGrp="1" noRot="1" noChangeAspect="1" noChangeArrowheads="1" noTextEdit="1"/>
          </p:cNvSpPr>
          <p:nvPr>
            <p:ph type="sldImg"/>
          </p:nvPr>
        </p:nvSpPr>
        <p:spPr>
          <a:solidFill>
            <a:srgbClr val="FFFFFF"/>
          </a:solidFill>
          <a:ln/>
        </p:spPr>
      </p:sp>
      <p:sp>
        <p:nvSpPr>
          <p:cNvPr id="34819" name="Rectangle 3">
            <a:extLst>
              <a:ext uri="{FF2B5EF4-FFF2-40B4-BE49-F238E27FC236}">
                <a16:creationId xmlns:a16="http://schemas.microsoft.com/office/drawing/2014/main" id="{15AE0FD4-6A03-5F44-92BD-CE03D140AB4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nb-NO" altLang="nb-NO" dirty="0">
                <a:latin typeface="Arial" panose="020B0604020202020204" pitchFamily="34" charset="0"/>
                <a:ea typeface="ＭＳ Ｐゴシック" panose="020B0600070205080204" pitchFamily="34" charset="-128"/>
              </a:rPr>
              <a:t>SNP: </a:t>
            </a:r>
          </a:p>
          <a:p>
            <a:pPr marL="285750" indent="-285750" eaLnBrk="1" hangingPunct="1">
              <a:buFontTx/>
              <a:buChar char="-"/>
            </a:pPr>
            <a:r>
              <a:rPr lang="nb-NO" dirty="0" err="1"/>
              <a:t>They</a:t>
            </a:r>
            <a:r>
              <a:rPr lang="nb-NO" dirty="0"/>
              <a:t> </a:t>
            </a:r>
            <a:r>
              <a:rPr lang="nb-NO" dirty="0" err="1"/>
              <a:t>occur</a:t>
            </a:r>
            <a:r>
              <a:rPr lang="nb-NO" dirty="0"/>
              <a:t> </a:t>
            </a:r>
            <a:r>
              <a:rPr lang="nb-NO" dirty="0" err="1"/>
              <a:t>almost</a:t>
            </a:r>
            <a:r>
              <a:rPr lang="nb-NO" dirty="0"/>
              <a:t> </a:t>
            </a:r>
            <a:r>
              <a:rPr lang="nb-NO" dirty="0" err="1"/>
              <a:t>once</a:t>
            </a:r>
            <a:r>
              <a:rPr lang="nb-NO" dirty="0"/>
              <a:t> in </a:t>
            </a:r>
            <a:r>
              <a:rPr lang="nb-NO" dirty="0" err="1"/>
              <a:t>every</a:t>
            </a:r>
            <a:r>
              <a:rPr lang="nb-NO" dirty="0"/>
              <a:t> 1,000 </a:t>
            </a:r>
            <a:r>
              <a:rPr lang="nb-NO" dirty="0" err="1"/>
              <a:t>nucleotides</a:t>
            </a:r>
            <a:r>
              <a:rPr lang="nb-NO" dirty="0"/>
              <a:t> </a:t>
            </a:r>
            <a:r>
              <a:rPr lang="nb-NO" dirty="0" err="1"/>
              <a:t>on</a:t>
            </a:r>
            <a:r>
              <a:rPr lang="nb-NO" dirty="0"/>
              <a:t> </a:t>
            </a:r>
            <a:r>
              <a:rPr lang="nb-NO" dirty="0" err="1"/>
              <a:t>average</a:t>
            </a:r>
            <a:r>
              <a:rPr lang="nb-NO" dirty="0"/>
              <a:t>, </a:t>
            </a:r>
            <a:r>
              <a:rPr lang="nb-NO" dirty="0" err="1"/>
              <a:t>which</a:t>
            </a:r>
            <a:r>
              <a:rPr lang="nb-NO" dirty="0"/>
              <a:t> </a:t>
            </a:r>
            <a:r>
              <a:rPr lang="nb-NO" dirty="0" err="1"/>
              <a:t>means</a:t>
            </a:r>
            <a:r>
              <a:rPr lang="nb-NO" dirty="0"/>
              <a:t> </a:t>
            </a:r>
            <a:r>
              <a:rPr lang="nb-NO" dirty="0" err="1"/>
              <a:t>there</a:t>
            </a:r>
            <a:r>
              <a:rPr lang="nb-NO" dirty="0"/>
              <a:t> </a:t>
            </a:r>
            <a:r>
              <a:rPr lang="nb-NO" dirty="0" err="1"/>
              <a:t>are</a:t>
            </a:r>
            <a:r>
              <a:rPr lang="nb-NO" dirty="0"/>
              <a:t> </a:t>
            </a:r>
            <a:r>
              <a:rPr lang="nb-NO" dirty="0" err="1"/>
              <a:t>roughly</a:t>
            </a:r>
            <a:r>
              <a:rPr lang="nb-NO" dirty="0"/>
              <a:t> 4 to 5 million SNPs in a </a:t>
            </a:r>
            <a:r>
              <a:rPr lang="nb-NO" dirty="0" err="1"/>
              <a:t>person's</a:t>
            </a:r>
            <a:r>
              <a:rPr lang="nb-NO" dirty="0"/>
              <a:t> </a:t>
            </a:r>
            <a:r>
              <a:rPr lang="nb-NO" dirty="0" err="1"/>
              <a:t>genome</a:t>
            </a:r>
            <a:r>
              <a:rPr lang="nb-NO" dirty="0"/>
              <a:t>. </a:t>
            </a:r>
          </a:p>
          <a:p>
            <a:pPr marL="285750" indent="-285750" eaLnBrk="1" hangingPunct="1">
              <a:buFontTx/>
              <a:buChar char="-"/>
            </a:pPr>
            <a:r>
              <a:rPr lang="nb-NO" dirty="0"/>
              <a:t>More </a:t>
            </a:r>
            <a:r>
              <a:rPr lang="nb-NO" dirty="0" err="1"/>
              <a:t>than</a:t>
            </a:r>
            <a:r>
              <a:rPr lang="nb-NO" dirty="0"/>
              <a:t> 100 million SNPs in </a:t>
            </a:r>
            <a:r>
              <a:rPr lang="nb-NO" dirty="0" err="1"/>
              <a:t>populations</a:t>
            </a:r>
            <a:r>
              <a:rPr lang="nb-NO" dirty="0"/>
              <a:t> </a:t>
            </a:r>
            <a:r>
              <a:rPr lang="nb-NO" dirty="0" err="1"/>
              <a:t>around</a:t>
            </a:r>
            <a:r>
              <a:rPr lang="nb-NO" dirty="0"/>
              <a:t> </a:t>
            </a:r>
            <a:r>
              <a:rPr lang="nb-NO" dirty="0" err="1"/>
              <a:t>the</a:t>
            </a:r>
            <a:r>
              <a:rPr lang="nb-NO" dirty="0"/>
              <a:t> </a:t>
            </a:r>
            <a:r>
              <a:rPr lang="nb-NO" dirty="0" err="1"/>
              <a:t>world</a:t>
            </a:r>
            <a:r>
              <a:rPr lang="nb-NO" dirty="0"/>
              <a:t>.</a:t>
            </a:r>
          </a:p>
          <a:p>
            <a:pPr marL="285750" indent="-285750" eaLnBrk="1" hangingPunct="1">
              <a:buFontTx/>
              <a:buChar char="-"/>
            </a:pPr>
            <a:r>
              <a:rPr lang="nb-NO" dirty="0"/>
              <a:t>Most </a:t>
            </a:r>
            <a:r>
              <a:rPr lang="nb-NO" dirty="0" err="1"/>
              <a:t>commonly</a:t>
            </a:r>
            <a:r>
              <a:rPr lang="nb-NO" dirty="0"/>
              <a:t>, </a:t>
            </a:r>
            <a:r>
              <a:rPr lang="nb-NO" dirty="0" err="1"/>
              <a:t>these</a:t>
            </a:r>
            <a:r>
              <a:rPr lang="nb-NO" dirty="0"/>
              <a:t> </a:t>
            </a:r>
            <a:r>
              <a:rPr lang="nb-NO" dirty="0" err="1"/>
              <a:t>variations</a:t>
            </a:r>
            <a:r>
              <a:rPr lang="nb-NO" dirty="0"/>
              <a:t> </a:t>
            </a:r>
            <a:r>
              <a:rPr lang="nb-NO" dirty="0" err="1"/>
              <a:t>are</a:t>
            </a:r>
            <a:r>
              <a:rPr lang="nb-NO" dirty="0"/>
              <a:t> </a:t>
            </a:r>
            <a:r>
              <a:rPr lang="nb-NO" dirty="0" err="1"/>
              <a:t>found</a:t>
            </a:r>
            <a:r>
              <a:rPr lang="nb-NO" dirty="0"/>
              <a:t> in </a:t>
            </a:r>
            <a:r>
              <a:rPr lang="nb-NO" dirty="0" err="1"/>
              <a:t>the</a:t>
            </a:r>
            <a:r>
              <a:rPr lang="nb-NO" dirty="0"/>
              <a:t> DNA </a:t>
            </a:r>
            <a:r>
              <a:rPr lang="nb-NO" dirty="0" err="1"/>
              <a:t>between</a:t>
            </a:r>
            <a:r>
              <a:rPr lang="nb-NO" dirty="0"/>
              <a:t> genes</a:t>
            </a:r>
            <a:endParaRPr lang="nb-NO" altLang="nb-NO" dirty="0">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8">
            <a:extLst>
              <a:ext uri="{FF2B5EF4-FFF2-40B4-BE49-F238E27FC236}">
                <a16:creationId xmlns:a16="http://schemas.microsoft.com/office/drawing/2014/main" id="{360B359A-3211-1448-9D97-C92DFBD2CCCF}"/>
              </a:ext>
            </a:extLst>
          </p:cNvPr>
          <p:cNvSpPr>
            <a:spLocks noChangeShapeType="1"/>
          </p:cNvSpPr>
          <p:nvPr/>
        </p:nvSpPr>
        <p:spPr bwMode="auto">
          <a:xfrm>
            <a:off x="304800" y="3886200"/>
            <a:ext cx="2590800" cy="0"/>
          </a:xfrm>
          <a:prstGeom prst="line">
            <a:avLst/>
          </a:prstGeom>
          <a:noFill/>
          <a:ln w="19050">
            <a:solidFill>
              <a:srgbClr val="0E2988"/>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5" name="Line 9">
            <a:extLst>
              <a:ext uri="{FF2B5EF4-FFF2-40B4-BE49-F238E27FC236}">
                <a16:creationId xmlns:a16="http://schemas.microsoft.com/office/drawing/2014/main" id="{9C07D407-5672-0D43-9A2E-A84F5CA41A68}"/>
              </a:ext>
            </a:extLst>
          </p:cNvPr>
          <p:cNvSpPr>
            <a:spLocks noChangeShapeType="1"/>
          </p:cNvSpPr>
          <p:nvPr/>
        </p:nvSpPr>
        <p:spPr bwMode="auto">
          <a:xfrm>
            <a:off x="457200" y="3733800"/>
            <a:ext cx="0" cy="762000"/>
          </a:xfrm>
          <a:prstGeom prst="line">
            <a:avLst/>
          </a:prstGeom>
          <a:noFill/>
          <a:ln w="19050">
            <a:solidFill>
              <a:srgbClr val="0E2988"/>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6" name="Line 10">
            <a:extLst>
              <a:ext uri="{FF2B5EF4-FFF2-40B4-BE49-F238E27FC236}">
                <a16:creationId xmlns:a16="http://schemas.microsoft.com/office/drawing/2014/main" id="{9E941D70-87B3-9B47-B64E-33D038F30FA9}"/>
              </a:ext>
            </a:extLst>
          </p:cNvPr>
          <p:cNvSpPr>
            <a:spLocks noChangeShapeType="1"/>
          </p:cNvSpPr>
          <p:nvPr/>
        </p:nvSpPr>
        <p:spPr bwMode="auto">
          <a:xfrm>
            <a:off x="8550275" y="2590800"/>
            <a:ext cx="0" cy="762000"/>
          </a:xfrm>
          <a:prstGeom prst="line">
            <a:avLst/>
          </a:prstGeom>
          <a:noFill/>
          <a:ln w="19050">
            <a:solidFill>
              <a:srgbClr val="0E2988"/>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7" name="Line 11">
            <a:extLst>
              <a:ext uri="{FF2B5EF4-FFF2-40B4-BE49-F238E27FC236}">
                <a16:creationId xmlns:a16="http://schemas.microsoft.com/office/drawing/2014/main" id="{7FAA8BBB-DACF-B14C-B45C-223185D4DB26}"/>
              </a:ext>
            </a:extLst>
          </p:cNvPr>
          <p:cNvSpPr>
            <a:spLocks noChangeShapeType="1"/>
          </p:cNvSpPr>
          <p:nvPr/>
        </p:nvSpPr>
        <p:spPr bwMode="auto">
          <a:xfrm>
            <a:off x="6248400" y="2819400"/>
            <a:ext cx="2590800" cy="0"/>
          </a:xfrm>
          <a:prstGeom prst="line">
            <a:avLst/>
          </a:prstGeom>
          <a:noFill/>
          <a:ln w="19050">
            <a:solidFill>
              <a:srgbClr val="0E2988"/>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nb-NO"/>
          </a:p>
        </p:txBody>
      </p:sp>
      <p:pic>
        <p:nvPicPr>
          <p:cNvPr id="8" name="Picture 13">
            <a:extLst>
              <a:ext uri="{FF2B5EF4-FFF2-40B4-BE49-F238E27FC236}">
                <a16:creationId xmlns:a16="http://schemas.microsoft.com/office/drawing/2014/main" id="{3AFDDD71-66E8-AE4F-9FE4-F21E9E865E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3154" b="44193"/>
          <a:stretch>
            <a:fillRect/>
          </a:stretch>
        </p:blipFill>
        <p:spPr bwMode="auto">
          <a:xfrm>
            <a:off x="1143000" y="973138"/>
            <a:ext cx="38639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a:extLst>
              <a:ext uri="{FF2B5EF4-FFF2-40B4-BE49-F238E27FC236}">
                <a16:creationId xmlns:a16="http://schemas.microsoft.com/office/drawing/2014/main" id="{71174DEF-A091-6F4F-8A26-D8509894CA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86413" y="962025"/>
            <a:ext cx="2566987"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Rectangle 2"/>
          <p:cNvSpPr>
            <a:spLocks noGrp="1" noChangeArrowheads="1"/>
          </p:cNvSpPr>
          <p:nvPr>
            <p:ph type="ctrTitle"/>
          </p:nvPr>
        </p:nvSpPr>
        <p:spPr>
          <a:xfrm>
            <a:off x="685800" y="2743200"/>
            <a:ext cx="7772400" cy="1143000"/>
          </a:xfrm>
        </p:spPr>
        <p:txBody>
          <a:bodyPr/>
          <a:lstStyle>
            <a:lvl1pPr algn="ctr">
              <a:defRPr/>
            </a:lvl1pPr>
          </a:lstStyle>
          <a:p>
            <a:pPr lvl="0"/>
            <a:r>
              <a:rPr lang="en-US" noProof="0"/>
              <a:t>Click to edit Master title style</a:t>
            </a:r>
          </a:p>
        </p:txBody>
      </p:sp>
      <p:sp>
        <p:nvSpPr>
          <p:cNvPr id="26627" name="Rectangle 3"/>
          <p:cNvSpPr>
            <a:spLocks noGrp="1" noChangeArrowheads="1"/>
          </p:cNvSpPr>
          <p:nvPr>
            <p:ph type="subTitle" idx="1"/>
          </p:nvPr>
        </p:nvSpPr>
        <p:spPr>
          <a:xfrm>
            <a:off x="1371600" y="4495800"/>
            <a:ext cx="6400800" cy="1295400"/>
          </a:xfrm>
        </p:spPr>
        <p:txBody>
          <a:bodyPr anchor="b" anchorCtr="1"/>
          <a:lstStyle>
            <a:lvl1pPr marL="0" indent="0" algn="ctr">
              <a:buFont typeface="Wingdings" charset="0"/>
              <a:buNone/>
              <a:defRPr/>
            </a:lvl1pPr>
          </a:lstStyle>
          <a:p>
            <a:pPr lvl="0"/>
            <a:r>
              <a:rPr lang="en-US" noProof="0"/>
              <a:t>Click to edit Master subtitle style</a:t>
            </a:r>
          </a:p>
        </p:txBody>
      </p:sp>
      <p:sp>
        <p:nvSpPr>
          <p:cNvPr id="10" name="Rectangle 4">
            <a:extLst>
              <a:ext uri="{FF2B5EF4-FFF2-40B4-BE49-F238E27FC236}">
                <a16:creationId xmlns:a16="http://schemas.microsoft.com/office/drawing/2014/main" id="{1FABC250-F52F-6B44-B2EE-38F86E73C5ED}"/>
              </a:ext>
            </a:extLst>
          </p:cNvPr>
          <p:cNvSpPr>
            <a:spLocks noGrp="1" noChangeArrowheads="1"/>
          </p:cNvSpPr>
          <p:nvPr>
            <p:ph type="dt" sz="half" idx="10"/>
          </p:nvPr>
        </p:nvSpPr>
        <p:spPr/>
        <p:txBody>
          <a:bodyPr/>
          <a:lstStyle>
            <a:lvl1pPr>
              <a:defRPr/>
            </a:lvl1pPr>
          </a:lstStyle>
          <a:p>
            <a:pPr>
              <a:defRPr/>
            </a:pPr>
            <a:endParaRPr lang="en-US"/>
          </a:p>
        </p:txBody>
      </p:sp>
      <p:sp>
        <p:nvSpPr>
          <p:cNvPr id="11" name="Rectangle 5">
            <a:extLst>
              <a:ext uri="{FF2B5EF4-FFF2-40B4-BE49-F238E27FC236}">
                <a16:creationId xmlns:a16="http://schemas.microsoft.com/office/drawing/2014/main" id="{7CAC2E7F-DA72-1241-93D8-5DE99047FA79}"/>
              </a:ext>
            </a:extLst>
          </p:cNvPr>
          <p:cNvSpPr>
            <a:spLocks noGrp="1" noChangeArrowheads="1"/>
          </p:cNvSpPr>
          <p:nvPr>
            <p:ph type="ftr" sz="quarter" idx="11"/>
          </p:nvPr>
        </p:nvSpPr>
        <p:spPr/>
        <p:txBody>
          <a:bodyPr/>
          <a:lstStyle>
            <a:lvl1pPr>
              <a:defRPr/>
            </a:lvl1pPr>
          </a:lstStyle>
          <a:p>
            <a:pPr>
              <a:defRPr/>
            </a:pPr>
            <a:endParaRPr lang="en-US"/>
          </a:p>
        </p:txBody>
      </p:sp>
      <p:sp>
        <p:nvSpPr>
          <p:cNvPr id="12" name="Rectangle 6">
            <a:extLst>
              <a:ext uri="{FF2B5EF4-FFF2-40B4-BE49-F238E27FC236}">
                <a16:creationId xmlns:a16="http://schemas.microsoft.com/office/drawing/2014/main" id="{C627511B-9AF7-5A42-ACEC-6614240AA026}"/>
              </a:ext>
            </a:extLst>
          </p:cNvPr>
          <p:cNvSpPr>
            <a:spLocks noGrp="1" noChangeArrowheads="1"/>
          </p:cNvSpPr>
          <p:nvPr>
            <p:ph type="sldNum" sz="quarter" idx="12"/>
          </p:nvPr>
        </p:nvSpPr>
        <p:spPr>
          <a:xfrm>
            <a:off x="6553200" y="6248400"/>
            <a:ext cx="1905000" cy="457200"/>
          </a:xfrm>
        </p:spPr>
        <p:txBody>
          <a:bodyPr/>
          <a:lstStyle>
            <a:lvl1pPr>
              <a:defRPr b="0">
                <a:solidFill>
                  <a:schemeClr val="tx1"/>
                </a:solidFill>
              </a:defRPr>
            </a:lvl1pPr>
          </a:lstStyle>
          <a:p>
            <a:pPr>
              <a:defRPr/>
            </a:pPr>
            <a:fld id="{2CDE0CA8-448A-CF43-A91A-81D9F6163964}" type="slidenum">
              <a:rPr lang="en-US" altLang="nb-NO"/>
              <a:pPr>
                <a:defRPr/>
              </a:pPr>
              <a:t>‹#›</a:t>
            </a:fld>
            <a:endParaRPr lang="en-US" altLang="nb-NO"/>
          </a:p>
        </p:txBody>
      </p:sp>
    </p:spTree>
    <p:extLst>
      <p:ext uri="{BB962C8B-B14F-4D97-AF65-F5344CB8AC3E}">
        <p14:creationId xmlns:p14="http://schemas.microsoft.com/office/powerpoint/2010/main" val="3003122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Rectangle 4">
            <a:extLst>
              <a:ext uri="{FF2B5EF4-FFF2-40B4-BE49-F238E27FC236}">
                <a16:creationId xmlns:a16="http://schemas.microsoft.com/office/drawing/2014/main" id="{7A3615D0-BC88-DB46-BB81-7C18F2CB1DD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10AEE50-163C-AA4F-B7E9-FBBDBACED3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382D59-B91E-6345-A6BB-B8E7CE0AB920}"/>
              </a:ext>
            </a:extLst>
          </p:cNvPr>
          <p:cNvSpPr>
            <a:spLocks noGrp="1" noChangeArrowheads="1"/>
          </p:cNvSpPr>
          <p:nvPr>
            <p:ph type="sldNum" sz="quarter" idx="12"/>
          </p:nvPr>
        </p:nvSpPr>
        <p:spPr>
          <a:ln/>
        </p:spPr>
        <p:txBody>
          <a:bodyPr/>
          <a:lstStyle>
            <a:lvl1pPr>
              <a:defRPr/>
            </a:lvl1pPr>
          </a:lstStyle>
          <a:p>
            <a:pPr>
              <a:defRPr/>
            </a:pPr>
            <a:fld id="{73CE132E-A5DD-4144-B014-C086024AB711}" type="slidenum">
              <a:rPr lang="en-US" altLang="nb-NO"/>
              <a:pPr>
                <a:defRPr/>
              </a:pPr>
              <a:t>‹#›</a:t>
            </a:fld>
            <a:endParaRPr lang="en-US" altLang="nb-NO"/>
          </a:p>
        </p:txBody>
      </p:sp>
    </p:spTree>
    <p:extLst>
      <p:ext uri="{BB962C8B-B14F-4D97-AF65-F5344CB8AC3E}">
        <p14:creationId xmlns:p14="http://schemas.microsoft.com/office/powerpoint/2010/main" val="2192433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2225" y="304800"/>
            <a:ext cx="1895475" cy="5638800"/>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685800" y="304800"/>
            <a:ext cx="5534025" cy="5638800"/>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Rectangle 4">
            <a:extLst>
              <a:ext uri="{FF2B5EF4-FFF2-40B4-BE49-F238E27FC236}">
                <a16:creationId xmlns:a16="http://schemas.microsoft.com/office/drawing/2014/main" id="{A81A1999-9C26-F940-A924-294F8693386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4CE79F0-7280-204C-80C5-D551DA730A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5F2CCD-AFE8-FA4C-B5BB-6A61F5EC8850}"/>
              </a:ext>
            </a:extLst>
          </p:cNvPr>
          <p:cNvSpPr>
            <a:spLocks noGrp="1" noChangeArrowheads="1"/>
          </p:cNvSpPr>
          <p:nvPr>
            <p:ph type="sldNum" sz="quarter" idx="12"/>
          </p:nvPr>
        </p:nvSpPr>
        <p:spPr>
          <a:ln/>
        </p:spPr>
        <p:txBody>
          <a:bodyPr/>
          <a:lstStyle>
            <a:lvl1pPr>
              <a:defRPr/>
            </a:lvl1pPr>
          </a:lstStyle>
          <a:p>
            <a:pPr>
              <a:defRPr/>
            </a:pPr>
            <a:fld id="{84984C25-3F3D-494E-9571-72373AD61A48}" type="slidenum">
              <a:rPr lang="en-US" altLang="nb-NO"/>
              <a:pPr>
                <a:defRPr/>
              </a:pPr>
              <a:t>‹#›</a:t>
            </a:fld>
            <a:endParaRPr lang="en-US" altLang="nb-NO"/>
          </a:p>
        </p:txBody>
      </p:sp>
    </p:spTree>
    <p:extLst>
      <p:ext uri="{BB962C8B-B14F-4D97-AF65-F5344CB8AC3E}">
        <p14:creationId xmlns:p14="http://schemas.microsoft.com/office/powerpoint/2010/main" val="508894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391400" cy="1143000"/>
          </a:xfrm>
        </p:spPr>
        <p:txBody>
          <a:bodyPr/>
          <a:lstStyle/>
          <a:p>
            <a:r>
              <a:rPr lang="nb-NO"/>
              <a:t>Click to edit Master title style</a:t>
            </a:r>
            <a:endParaRPr lang="en-US"/>
          </a:p>
        </p:txBody>
      </p:sp>
      <p:sp>
        <p:nvSpPr>
          <p:cNvPr id="3" name="Text Placeholder 2"/>
          <p:cNvSpPr>
            <a:spLocks noGrp="1"/>
          </p:cNvSpPr>
          <p:nvPr>
            <p:ph type="body" sz="half" idx="1"/>
          </p:nvPr>
        </p:nvSpPr>
        <p:spPr>
          <a:xfrm>
            <a:off x="876300" y="1524000"/>
            <a:ext cx="3619500" cy="4419600"/>
          </a:xfrm>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524000"/>
            <a:ext cx="3619500" cy="4419600"/>
          </a:xfrm>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Rectangle 4">
            <a:extLst>
              <a:ext uri="{FF2B5EF4-FFF2-40B4-BE49-F238E27FC236}">
                <a16:creationId xmlns:a16="http://schemas.microsoft.com/office/drawing/2014/main" id="{75F4A5B0-5E81-0645-99DF-BEB2909F893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B459F3A-B51D-FF4C-8FED-E3775B6BD37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C946EFC-E7BA-0843-BA45-6FBE07E29765}"/>
              </a:ext>
            </a:extLst>
          </p:cNvPr>
          <p:cNvSpPr>
            <a:spLocks noGrp="1" noChangeArrowheads="1"/>
          </p:cNvSpPr>
          <p:nvPr>
            <p:ph type="sldNum" sz="quarter" idx="12"/>
          </p:nvPr>
        </p:nvSpPr>
        <p:spPr>
          <a:ln/>
        </p:spPr>
        <p:txBody>
          <a:bodyPr/>
          <a:lstStyle>
            <a:lvl1pPr>
              <a:defRPr/>
            </a:lvl1pPr>
          </a:lstStyle>
          <a:p>
            <a:pPr>
              <a:defRPr/>
            </a:pPr>
            <a:fld id="{096FA893-6035-434F-9FFE-8D757D2CF55D}" type="slidenum">
              <a:rPr lang="en-US" altLang="nb-NO"/>
              <a:pPr>
                <a:defRPr/>
              </a:pPr>
              <a:t>‹#›</a:t>
            </a:fld>
            <a:endParaRPr lang="en-US" altLang="nb-NO"/>
          </a:p>
        </p:txBody>
      </p:sp>
    </p:spTree>
    <p:extLst>
      <p:ext uri="{BB962C8B-B14F-4D97-AF65-F5344CB8AC3E}">
        <p14:creationId xmlns:p14="http://schemas.microsoft.com/office/powerpoint/2010/main" val="31430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Rectangle 4">
            <a:extLst>
              <a:ext uri="{FF2B5EF4-FFF2-40B4-BE49-F238E27FC236}">
                <a16:creationId xmlns:a16="http://schemas.microsoft.com/office/drawing/2014/main" id="{6BED4D21-82D2-694A-BFCF-18770632ADC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7CAFB14-E16F-F44C-93F4-78FFADABEF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F3EE052-E152-D34C-A4DC-70DD6E573DAD}"/>
              </a:ext>
            </a:extLst>
          </p:cNvPr>
          <p:cNvSpPr>
            <a:spLocks noGrp="1" noChangeArrowheads="1"/>
          </p:cNvSpPr>
          <p:nvPr>
            <p:ph type="sldNum" sz="quarter" idx="12"/>
          </p:nvPr>
        </p:nvSpPr>
        <p:spPr>
          <a:ln/>
        </p:spPr>
        <p:txBody>
          <a:bodyPr/>
          <a:lstStyle>
            <a:lvl1pPr>
              <a:defRPr/>
            </a:lvl1pPr>
          </a:lstStyle>
          <a:p>
            <a:pPr>
              <a:defRPr/>
            </a:pPr>
            <a:fld id="{95277947-5AF5-144A-9728-5D0FB1B946E7}" type="slidenum">
              <a:rPr lang="en-US" altLang="nb-NO"/>
              <a:pPr>
                <a:defRPr/>
              </a:pPr>
              <a:t>‹#›</a:t>
            </a:fld>
            <a:endParaRPr lang="en-US" altLang="nb-NO"/>
          </a:p>
        </p:txBody>
      </p:sp>
    </p:spTree>
    <p:extLst>
      <p:ext uri="{BB962C8B-B14F-4D97-AF65-F5344CB8AC3E}">
        <p14:creationId xmlns:p14="http://schemas.microsoft.com/office/powerpoint/2010/main" val="4261475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a:t>Click to edit Master text styles</a:t>
            </a:r>
          </a:p>
        </p:txBody>
      </p:sp>
      <p:sp>
        <p:nvSpPr>
          <p:cNvPr id="4" name="Rectangle 4">
            <a:extLst>
              <a:ext uri="{FF2B5EF4-FFF2-40B4-BE49-F238E27FC236}">
                <a16:creationId xmlns:a16="http://schemas.microsoft.com/office/drawing/2014/main" id="{86164A1F-FBD5-EE4B-AC63-7C24334015F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B368EDB-64EC-D045-AC06-09A9041C097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9E7C59B-8CD5-8648-8C05-187F197285C6}"/>
              </a:ext>
            </a:extLst>
          </p:cNvPr>
          <p:cNvSpPr>
            <a:spLocks noGrp="1" noChangeArrowheads="1"/>
          </p:cNvSpPr>
          <p:nvPr>
            <p:ph type="sldNum" sz="quarter" idx="12"/>
          </p:nvPr>
        </p:nvSpPr>
        <p:spPr>
          <a:ln/>
        </p:spPr>
        <p:txBody>
          <a:bodyPr/>
          <a:lstStyle>
            <a:lvl1pPr>
              <a:defRPr/>
            </a:lvl1pPr>
          </a:lstStyle>
          <a:p>
            <a:pPr>
              <a:defRPr/>
            </a:pPr>
            <a:fld id="{C7E08F32-DC99-FF46-87FC-F101C87C7A29}" type="slidenum">
              <a:rPr lang="en-US" altLang="nb-NO"/>
              <a:pPr>
                <a:defRPr/>
              </a:pPr>
              <a:t>‹#›</a:t>
            </a:fld>
            <a:endParaRPr lang="en-US" altLang="nb-NO"/>
          </a:p>
        </p:txBody>
      </p:sp>
    </p:spTree>
    <p:extLst>
      <p:ext uri="{BB962C8B-B14F-4D97-AF65-F5344CB8AC3E}">
        <p14:creationId xmlns:p14="http://schemas.microsoft.com/office/powerpoint/2010/main" val="3009918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876300" y="1524000"/>
            <a:ext cx="36195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524000"/>
            <a:ext cx="36195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Rectangle 4">
            <a:extLst>
              <a:ext uri="{FF2B5EF4-FFF2-40B4-BE49-F238E27FC236}">
                <a16:creationId xmlns:a16="http://schemas.microsoft.com/office/drawing/2014/main" id="{5713C09D-EF43-654C-9656-523137CC23F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BBE6C27-217D-A140-8FBE-4826D0793FB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BAB1F0B-559D-F247-99A2-38E49475940A}"/>
              </a:ext>
            </a:extLst>
          </p:cNvPr>
          <p:cNvSpPr>
            <a:spLocks noGrp="1" noChangeArrowheads="1"/>
          </p:cNvSpPr>
          <p:nvPr>
            <p:ph type="sldNum" sz="quarter" idx="12"/>
          </p:nvPr>
        </p:nvSpPr>
        <p:spPr>
          <a:ln/>
        </p:spPr>
        <p:txBody>
          <a:bodyPr/>
          <a:lstStyle>
            <a:lvl1pPr>
              <a:defRPr/>
            </a:lvl1pPr>
          </a:lstStyle>
          <a:p>
            <a:pPr>
              <a:defRPr/>
            </a:pPr>
            <a:fld id="{26387356-FDCF-AA41-B62B-549D9CE3A063}" type="slidenum">
              <a:rPr lang="en-US" altLang="nb-NO"/>
              <a:pPr>
                <a:defRPr/>
              </a:pPr>
              <a:t>‹#›</a:t>
            </a:fld>
            <a:endParaRPr lang="en-US" altLang="nb-NO"/>
          </a:p>
        </p:txBody>
      </p:sp>
    </p:spTree>
    <p:extLst>
      <p:ext uri="{BB962C8B-B14F-4D97-AF65-F5344CB8AC3E}">
        <p14:creationId xmlns:p14="http://schemas.microsoft.com/office/powerpoint/2010/main" val="59331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Rectangle 4">
            <a:extLst>
              <a:ext uri="{FF2B5EF4-FFF2-40B4-BE49-F238E27FC236}">
                <a16:creationId xmlns:a16="http://schemas.microsoft.com/office/drawing/2014/main" id="{6F2F7675-43AE-A841-B620-4925ABBF910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EF76AEC-EF38-7F4C-BBA7-23C5CD9585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BB20C74-7FE9-FD47-AB76-5FB87D2D7ED4}"/>
              </a:ext>
            </a:extLst>
          </p:cNvPr>
          <p:cNvSpPr>
            <a:spLocks noGrp="1" noChangeArrowheads="1"/>
          </p:cNvSpPr>
          <p:nvPr>
            <p:ph type="sldNum" sz="quarter" idx="12"/>
          </p:nvPr>
        </p:nvSpPr>
        <p:spPr>
          <a:ln/>
        </p:spPr>
        <p:txBody>
          <a:bodyPr/>
          <a:lstStyle>
            <a:lvl1pPr>
              <a:defRPr/>
            </a:lvl1pPr>
          </a:lstStyle>
          <a:p>
            <a:pPr>
              <a:defRPr/>
            </a:pPr>
            <a:fld id="{DAF4BDB6-21FE-194A-A8F0-6BB443294E2A}" type="slidenum">
              <a:rPr lang="en-US" altLang="nb-NO"/>
              <a:pPr>
                <a:defRPr/>
              </a:pPr>
              <a:t>‹#›</a:t>
            </a:fld>
            <a:endParaRPr lang="en-US" altLang="nb-NO"/>
          </a:p>
        </p:txBody>
      </p:sp>
    </p:spTree>
    <p:extLst>
      <p:ext uri="{BB962C8B-B14F-4D97-AF65-F5344CB8AC3E}">
        <p14:creationId xmlns:p14="http://schemas.microsoft.com/office/powerpoint/2010/main" val="154766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Rectangle 4">
            <a:extLst>
              <a:ext uri="{FF2B5EF4-FFF2-40B4-BE49-F238E27FC236}">
                <a16:creationId xmlns:a16="http://schemas.microsoft.com/office/drawing/2014/main" id="{00B23B3C-815F-D146-8BB2-E14C42C2EA54}"/>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2CBB475-935D-1043-A3A1-0ECAA353659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4716BC8-6E65-9143-ABA0-14BFD49CC630}"/>
              </a:ext>
            </a:extLst>
          </p:cNvPr>
          <p:cNvSpPr>
            <a:spLocks noGrp="1" noChangeArrowheads="1"/>
          </p:cNvSpPr>
          <p:nvPr>
            <p:ph type="sldNum" sz="quarter" idx="12"/>
          </p:nvPr>
        </p:nvSpPr>
        <p:spPr>
          <a:ln/>
        </p:spPr>
        <p:txBody>
          <a:bodyPr/>
          <a:lstStyle>
            <a:lvl1pPr>
              <a:defRPr/>
            </a:lvl1pPr>
          </a:lstStyle>
          <a:p>
            <a:pPr>
              <a:defRPr/>
            </a:pPr>
            <a:fld id="{87768AC6-98D7-8D4E-861C-671C0A68B9AD}" type="slidenum">
              <a:rPr lang="en-US" altLang="nb-NO"/>
              <a:pPr>
                <a:defRPr/>
              </a:pPr>
              <a:t>‹#›</a:t>
            </a:fld>
            <a:endParaRPr lang="en-US" altLang="nb-NO"/>
          </a:p>
        </p:txBody>
      </p:sp>
    </p:spTree>
    <p:extLst>
      <p:ext uri="{BB962C8B-B14F-4D97-AF65-F5344CB8AC3E}">
        <p14:creationId xmlns:p14="http://schemas.microsoft.com/office/powerpoint/2010/main" val="687825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E9FA37A-DF48-5242-A46D-F83D5BC78AC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0C918746-4EDA-F646-86C6-41D3C80111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4F6AE47-059A-6643-B874-9CE80BD4BF90}"/>
              </a:ext>
            </a:extLst>
          </p:cNvPr>
          <p:cNvSpPr>
            <a:spLocks noGrp="1" noChangeArrowheads="1"/>
          </p:cNvSpPr>
          <p:nvPr>
            <p:ph type="sldNum" sz="quarter" idx="12"/>
          </p:nvPr>
        </p:nvSpPr>
        <p:spPr>
          <a:ln/>
        </p:spPr>
        <p:txBody>
          <a:bodyPr/>
          <a:lstStyle>
            <a:lvl1pPr>
              <a:defRPr/>
            </a:lvl1pPr>
          </a:lstStyle>
          <a:p>
            <a:pPr>
              <a:defRPr/>
            </a:pPr>
            <a:fld id="{4102DEC8-EC00-5E4C-BE09-0FB132AAB8EA}" type="slidenum">
              <a:rPr lang="en-US" altLang="nb-NO"/>
              <a:pPr>
                <a:defRPr/>
              </a:pPr>
              <a:t>‹#›</a:t>
            </a:fld>
            <a:endParaRPr lang="en-US" altLang="nb-NO"/>
          </a:p>
        </p:txBody>
      </p:sp>
    </p:spTree>
    <p:extLst>
      <p:ext uri="{BB962C8B-B14F-4D97-AF65-F5344CB8AC3E}">
        <p14:creationId xmlns:p14="http://schemas.microsoft.com/office/powerpoint/2010/main" val="94825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Rectangle 4">
            <a:extLst>
              <a:ext uri="{FF2B5EF4-FFF2-40B4-BE49-F238E27FC236}">
                <a16:creationId xmlns:a16="http://schemas.microsoft.com/office/drawing/2014/main" id="{288D70D4-6BED-9744-986C-F8B7459CB1C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3214649-8B25-3C45-9A1E-EBD65259C10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A296F41-6D6B-3C49-84B3-F3DFF1D90812}"/>
              </a:ext>
            </a:extLst>
          </p:cNvPr>
          <p:cNvSpPr>
            <a:spLocks noGrp="1" noChangeArrowheads="1"/>
          </p:cNvSpPr>
          <p:nvPr>
            <p:ph type="sldNum" sz="quarter" idx="12"/>
          </p:nvPr>
        </p:nvSpPr>
        <p:spPr>
          <a:ln/>
        </p:spPr>
        <p:txBody>
          <a:bodyPr/>
          <a:lstStyle>
            <a:lvl1pPr>
              <a:defRPr/>
            </a:lvl1pPr>
          </a:lstStyle>
          <a:p>
            <a:pPr>
              <a:defRPr/>
            </a:pPr>
            <a:fld id="{0B385E79-E2C3-6247-8B4D-5C7BED6EBEF6}" type="slidenum">
              <a:rPr lang="en-US" altLang="nb-NO"/>
              <a:pPr>
                <a:defRPr/>
              </a:pPr>
              <a:t>‹#›</a:t>
            </a:fld>
            <a:endParaRPr lang="en-US" altLang="nb-NO"/>
          </a:p>
        </p:txBody>
      </p:sp>
    </p:spTree>
    <p:extLst>
      <p:ext uri="{BB962C8B-B14F-4D97-AF65-F5344CB8AC3E}">
        <p14:creationId xmlns:p14="http://schemas.microsoft.com/office/powerpoint/2010/main" val="3707561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Rectangle 4">
            <a:extLst>
              <a:ext uri="{FF2B5EF4-FFF2-40B4-BE49-F238E27FC236}">
                <a16:creationId xmlns:a16="http://schemas.microsoft.com/office/drawing/2014/main" id="{905E4B85-0453-9E4B-912F-251CB99F660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6C5842E-51BA-8644-B536-55E1F76BED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1869AE0-560F-284C-9385-5E395780ECE4}"/>
              </a:ext>
            </a:extLst>
          </p:cNvPr>
          <p:cNvSpPr>
            <a:spLocks noGrp="1" noChangeArrowheads="1"/>
          </p:cNvSpPr>
          <p:nvPr>
            <p:ph type="sldNum" sz="quarter" idx="12"/>
          </p:nvPr>
        </p:nvSpPr>
        <p:spPr>
          <a:ln/>
        </p:spPr>
        <p:txBody>
          <a:bodyPr/>
          <a:lstStyle>
            <a:lvl1pPr>
              <a:defRPr/>
            </a:lvl1pPr>
          </a:lstStyle>
          <a:p>
            <a:pPr>
              <a:defRPr/>
            </a:pPr>
            <a:fld id="{F86263FC-4076-F649-A7FB-80C21F3E4EDF}" type="slidenum">
              <a:rPr lang="en-US" altLang="nb-NO"/>
              <a:pPr>
                <a:defRPr/>
              </a:pPr>
              <a:t>‹#›</a:t>
            </a:fld>
            <a:endParaRPr lang="en-US" altLang="nb-NO"/>
          </a:p>
        </p:txBody>
      </p:sp>
    </p:spTree>
    <p:extLst>
      <p:ext uri="{BB962C8B-B14F-4D97-AF65-F5344CB8AC3E}">
        <p14:creationId xmlns:p14="http://schemas.microsoft.com/office/powerpoint/2010/main" val="92306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6822502-3E10-FB4E-BB82-34935B7F02E2}"/>
              </a:ext>
            </a:extLst>
          </p:cNvPr>
          <p:cNvSpPr>
            <a:spLocks noGrp="1" noChangeArrowheads="1"/>
          </p:cNvSpPr>
          <p:nvPr>
            <p:ph type="title"/>
          </p:nvPr>
        </p:nvSpPr>
        <p:spPr bwMode="auto">
          <a:xfrm>
            <a:off x="685800" y="304800"/>
            <a:ext cx="7391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b-NO"/>
              <a:t>Click to edit Master title style</a:t>
            </a:r>
          </a:p>
        </p:txBody>
      </p:sp>
      <p:sp>
        <p:nvSpPr>
          <p:cNvPr id="1027" name="Rectangle 3">
            <a:extLst>
              <a:ext uri="{FF2B5EF4-FFF2-40B4-BE49-F238E27FC236}">
                <a16:creationId xmlns:a16="http://schemas.microsoft.com/office/drawing/2014/main" id="{135BBCF5-16B7-2646-A767-1AA37A65C0E3}"/>
              </a:ext>
            </a:extLst>
          </p:cNvPr>
          <p:cNvSpPr>
            <a:spLocks noGrp="1" noChangeArrowheads="1"/>
          </p:cNvSpPr>
          <p:nvPr>
            <p:ph type="body" idx="1"/>
          </p:nvPr>
        </p:nvSpPr>
        <p:spPr bwMode="auto">
          <a:xfrm>
            <a:off x="876300" y="1524000"/>
            <a:ext cx="73914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b-NO"/>
              <a:t>Click to edit Master text styles</a:t>
            </a:r>
          </a:p>
          <a:p>
            <a:pPr lvl="1"/>
            <a:r>
              <a:rPr lang="en-US" altLang="nb-NO"/>
              <a:t>Second level</a:t>
            </a:r>
          </a:p>
          <a:p>
            <a:pPr lvl="2"/>
            <a:r>
              <a:rPr lang="en-US" altLang="nb-NO"/>
              <a:t>Third level</a:t>
            </a:r>
          </a:p>
          <a:p>
            <a:pPr lvl="3"/>
            <a:r>
              <a:rPr lang="en-US" altLang="nb-NO"/>
              <a:t>Fourth level</a:t>
            </a:r>
          </a:p>
          <a:p>
            <a:pPr lvl="4"/>
            <a:r>
              <a:rPr lang="en-US" altLang="nb-NO"/>
              <a:t>Fifth level</a:t>
            </a:r>
          </a:p>
        </p:txBody>
      </p:sp>
      <p:sp>
        <p:nvSpPr>
          <p:cNvPr id="1028" name="Rectangle 4">
            <a:extLst>
              <a:ext uri="{FF2B5EF4-FFF2-40B4-BE49-F238E27FC236}">
                <a16:creationId xmlns:a16="http://schemas.microsoft.com/office/drawing/2014/main" id="{3CE7F423-E938-2C40-BC70-9D0297B43674}"/>
              </a:ext>
            </a:extLst>
          </p:cNvPr>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lvl1pPr algn="l">
              <a:defRPr sz="1400">
                <a:latin typeface="Arial" charset="0"/>
                <a:ea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66E687DD-8E62-6442-BAA7-C4B294D73BDE}"/>
              </a:ext>
            </a:extLst>
          </p:cNvPr>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D4E60820-32BD-8E4C-8F34-C5CF69D984E9}"/>
              </a:ext>
            </a:extLst>
          </p:cNvPr>
          <p:cNvSpPr>
            <a:spLocks noGrp="1" noChangeArrowheads="1"/>
          </p:cNvSpPr>
          <p:nvPr>
            <p:ph type="sldNum" sz="quarter" idx="4"/>
          </p:nvPr>
        </p:nvSpPr>
        <p:spPr bwMode="auto">
          <a:xfrm>
            <a:off x="6330950" y="246063"/>
            <a:ext cx="1905000" cy="457200"/>
          </a:xfrm>
          <a:prstGeom prst="rect">
            <a:avLst/>
          </a:prstGeom>
          <a:noFill/>
          <a:ln>
            <a:noFill/>
          </a:ln>
          <a:extLst>
            <a:ext uri="{909E8E84-426E-40dd-AFC4-6F175D3DCCD1}"/>
            <a:ext uri="{91240B29-F687-4f45-9708-019B960494DF}"/>
            <a:ext uri="{FAA26D3D-D897-4be2-8F04-BA451C77F1D7}"/>
          </a:extLst>
        </p:spPr>
        <p:txBody>
          <a:bodyPr vert="horz" wrap="square" lIns="91440" tIns="45720" rIns="91440" bIns="45720" numCol="1" anchor="t" anchorCtr="0" compatLnSpc="1">
            <a:prstTxWarp prst="textNoShape">
              <a:avLst/>
            </a:prstTxWarp>
          </a:bodyPr>
          <a:lstStyle>
            <a:lvl1pPr algn="r">
              <a:defRPr sz="1400" b="1">
                <a:solidFill>
                  <a:srgbClr val="A8B9F6"/>
                </a:solidFill>
              </a:defRPr>
            </a:lvl1pPr>
          </a:lstStyle>
          <a:p>
            <a:pPr>
              <a:defRPr/>
            </a:pPr>
            <a:fld id="{B80E9891-35F5-9D4B-B1CE-38B4F0F4AE6E}" type="slidenum">
              <a:rPr lang="en-US" altLang="nb-NO"/>
              <a:pPr>
                <a:defRPr/>
              </a:pPr>
              <a:t>‹#›</a:t>
            </a:fld>
            <a:endParaRPr lang="en-US" altLang="nb-NO"/>
          </a:p>
        </p:txBody>
      </p:sp>
      <p:sp>
        <p:nvSpPr>
          <p:cNvPr id="1031" name="Line 9">
            <a:extLst>
              <a:ext uri="{FF2B5EF4-FFF2-40B4-BE49-F238E27FC236}">
                <a16:creationId xmlns:a16="http://schemas.microsoft.com/office/drawing/2014/main" id="{B4404201-64AE-314E-BE71-DAA0D24AF64B}"/>
              </a:ext>
            </a:extLst>
          </p:cNvPr>
          <p:cNvSpPr>
            <a:spLocks noChangeShapeType="1"/>
          </p:cNvSpPr>
          <p:nvPr/>
        </p:nvSpPr>
        <p:spPr bwMode="auto">
          <a:xfrm>
            <a:off x="304800" y="1219200"/>
            <a:ext cx="2590800" cy="0"/>
          </a:xfrm>
          <a:prstGeom prst="line">
            <a:avLst/>
          </a:prstGeom>
          <a:noFill/>
          <a:ln w="19050">
            <a:solidFill>
              <a:srgbClr val="0E2988"/>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1032" name="Line 10">
            <a:extLst>
              <a:ext uri="{FF2B5EF4-FFF2-40B4-BE49-F238E27FC236}">
                <a16:creationId xmlns:a16="http://schemas.microsoft.com/office/drawing/2014/main" id="{E6A7D519-5A2C-A44C-9075-CCC183489205}"/>
              </a:ext>
            </a:extLst>
          </p:cNvPr>
          <p:cNvSpPr>
            <a:spLocks noChangeShapeType="1"/>
          </p:cNvSpPr>
          <p:nvPr/>
        </p:nvSpPr>
        <p:spPr bwMode="auto">
          <a:xfrm>
            <a:off x="457200" y="1066800"/>
            <a:ext cx="0" cy="762000"/>
          </a:xfrm>
          <a:prstGeom prst="line">
            <a:avLst/>
          </a:prstGeom>
          <a:noFill/>
          <a:ln w="19050">
            <a:solidFill>
              <a:srgbClr val="0E2988"/>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1033" name="Line 11">
            <a:extLst>
              <a:ext uri="{FF2B5EF4-FFF2-40B4-BE49-F238E27FC236}">
                <a16:creationId xmlns:a16="http://schemas.microsoft.com/office/drawing/2014/main" id="{44EAFCDE-ACE1-B04F-9F77-C7AF7E1465C4}"/>
              </a:ext>
            </a:extLst>
          </p:cNvPr>
          <p:cNvSpPr>
            <a:spLocks noChangeShapeType="1"/>
          </p:cNvSpPr>
          <p:nvPr/>
        </p:nvSpPr>
        <p:spPr bwMode="auto">
          <a:xfrm>
            <a:off x="8220075" y="252413"/>
            <a:ext cx="0" cy="762000"/>
          </a:xfrm>
          <a:prstGeom prst="line">
            <a:avLst/>
          </a:prstGeom>
          <a:noFill/>
          <a:ln w="19050">
            <a:solidFill>
              <a:srgbClr val="0E2988"/>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nb-NO"/>
          </a:p>
        </p:txBody>
      </p:sp>
      <p:sp>
        <p:nvSpPr>
          <p:cNvPr id="1034" name="Line 12">
            <a:extLst>
              <a:ext uri="{FF2B5EF4-FFF2-40B4-BE49-F238E27FC236}">
                <a16:creationId xmlns:a16="http://schemas.microsoft.com/office/drawing/2014/main" id="{238F36AC-8394-F94C-BB1E-15B0DAA216AC}"/>
              </a:ext>
            </a:extLst>
          </p:cNvPr>
          <p:cNvSpPr>
            <a:spLocks noChangeShapeType="1"/>
          </p:cNvSpPr>
          <p:nvPr/>
        </p:nvSpPr>
        <p:spPr bwMode="auto">
          <a:xfrm>
            <a:off x="5943600" y="530225"/>
            <a:ext cx="2590800" cy="0"/>
          </a:xfrm>
          <a:prstGeom prst="line">
            <a:avLst/>
          </a:prstGeom>
          <a:noFill/>
          <a:ln w="19050">
            <a:solidFill>
              <a:srgbClr val="0E2988"/>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nb-NO"/>
          </a:p>
        </p:txBody>
      </p:sp>
      <p:pic>
        <p:nvPicPr>
          <p:cNvPr id="1035" name="Picture 16" descr="logo-site">
            <a:extLst>
              <a:ext uri="{FF2B5EF4-FFF2-40B4-BE49-F238E27FC236}">
                <a16:creationId xmlns:a16="http://schemas.microsoft.com/office/drawing/2014/main" id="{76624BD5-8F80-7540-B484-A991E4F181D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r="40959" b="43661"/>
          <a:stretch>
            <a:fillRect/>
          </a:stretch>
        </p:blipFill>
        <p:spPr bwMode="auto">
          <a:xfrm>
            <a:off x="8305800" y="609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5"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hdr="0" ftr="0" dt="0"/>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28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28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28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2800" b="1">
          <a:solidFill>
            <a:schemeClr val="tx2"/>
          </a:solidFill>
          <a:latin typeface="Arial" charset="0"/>
          <a:ea typeface="ＭＳ Ｐゴシック" charset="0"/>
          <a:cs typeface="ＭＳ Ｐゴシック" charset="0"/>
        </a:defRPr>
      </a:lvl6pPr>
      <a:lvl7pPr marL="914400" algn="l" rtl="0" fontAlgn="base">
        <a:spcBef>
          <a:spcPct val="0"/>
        </a:spcBef>
        <a:spcAft>
          <a:spcPct val="0"/>
        </a:spcAft>
        <a:defRPr sz="2800" b="1">
          <a:solidFill>
            <a:schemeClr val="tx2"/>
          </a:solidFill>
          <a:latin typeface="Arial" charset="0"/>
          <a:ea typeface="ＭＳ Ｐゴシック" charset="0"/>
          <a:cs typeface="ＭＳ Ｐゴシック" charset="0"/>
        </a:defRPr>
      </a:lvl7pPr>
      <a:lvl8pPr marL="1371600" algn="l" rtl="0" fontAlgn="base">
        <a:spcBef>
          <a:spcPct val="0"/>
        </a:spcBef>
        <a:spcAft>
          <a:spcPct val="0"/>
        </a:spcAft>
        <a:defRPr sz="2800" b="1">
          <a:solidFill>
            <a:schemeClr val="tx2"/>
          </a:solidFill>
          <a:latin typeface="Arial" charset="0"/>
          <a:ea typeface="ＭＳ Ｐゴシック" charset="0"/>
          <a:cs typeface="ＭＳ Ｐゴシック" charset="0"/>
        </a:defRPr>
      </a:lvl8pPr>
      <a:lvl9pPr marL="1828800" algn="l" rtl="0" fontAlgn="base">
        <a:spcBef>
          <a:spcPct val="0"/>
        </a:spcBef>
        <a:spcAft>
          <a:spcPct val="0"/>
        </a:spcAft>
        <a:defRPr sz="2800" b="1">
          <a:solidFill>
            <a:schemeClr val="tx2"/>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blast.ncbi.nlm.nih.gov/Blast.cgi"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ebi.ac.uk/ena" TargetMode="External"/><Relationship Id="rId2" Type="http://schemas.openxmlformats.org/officeDocument/2006/relationships/hyperlink" Target="https://www.ncbi.nlm.nih.gov/sr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8.xml.rels><?xml version="1.0" encoding="UTF-8" standalone="yes"?>
<Relationships xmlns="http://schemas.openxmlformats.org/package/2006/relationships"><Relationship Id="rId3" Type="http://schemas.openxmlformats.org/officeDocument/2006/relationships/hyperlink" Target="http://www.ncbi.nlm.nih.gov/" TargetMode="External"/><Relationship Id="rId7" Type="http://schemas.openxmlformats.org/officeDocument/2006/relationships/hyperlink" Target="http://www.ebi.ac.uk/gxa/home"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galaxyproject.org/" TargetMode="External"/><Relationship Id="rId5" Type="http://schemas.openxmlformats.org/officeDocument/2006/relationships/hyperlink" Target="http://genome.ucsc.edu/" TargetMode="External"/><Relationship Id="rId4" Type="http://schemas.openxmlformats.org/officeDocument/2006/relationships/hyperlink" Target="http://www.ensembl.org/"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8">
            <a:extLst>
              <a:ext uri="{FF2B5EF4-FFF2-40B4-BE49-F238E27FC236}">
                <a16:creationId xmlns:a16="http://schemas.microsoft.com/office/drawing/2014/main" id="{3E17812C-D144-BB42-8E87-99422BAA2132}"/>
              </a:ext>
            </a:extLst>
          </p:cNvPr>
          <p:cNvSpPr>
            <a:spLocks noGrp="1" noChangeArrowheads="1"/>
          </p:cNvSpPr>
          <p:nvPr>
            <p:ph type="ctrTitle"/>
          </p:nvPr>
        </p:nvSpPr>
        <p:spPr/>
        <p:txBody>
          <a:bodyPr/>
          <a:lstStyle/>
          <a:p>
            <a:pPr eaLnBrk="1" hangingPunct="1"/>
            <a:r>
              <a:rPr lang="en-US" altLang="nb-NO" dirty="0">
                <a:solidFill>
                  <a:schemeClr val="tx1"/>
                </a:solidFill>
              </a:rPr>
              <a:t>BI311F – Bioinformatics</a:t>
            </a:r>
            <a:endParaRPr lang="en-US" altLang="nb-NO" dirty="0">
              <a:solidFill>
                <a:schemeClr val="tx1"/>
              </a:solidFill>
              <a:latin typeface="Times New Roman" panose="02020603050405020304" pitchFamily="18" charset="0"/>
            </a:endParaRPr>
          </a:p>
        </p:txBody>
      </p:sp>
      <p:sp>
        <p:nvSpPr>
          <p:cNvPr id="16386" name="Rectangle 9">
            <a:extLst>
              <a:ext uri="{FF2B5EF4-FFF2-40B4-BE49-F238E27FC236}">
                <a16:creationId xmlns:a16="http://schemas.microsoft.com/office/drawing/2014/main" id="{36771FD6-BE7D-6B49-BC08-1CC782EC5CBC}"/>
              </a:ext>
            </a:extLst>
          </p:cNvPr>
          <p:cNvSpPr>
            <a:spLocks noGrp="1" noChangeArrowheads="1"/>
          </p:cNvSpPr>
          <p:nvPr>
            <p:ph type="subTitle" idx="1"/>
          </p:nvPr>
        </p:nvSpPr>
        <p:spPr>
          <a:xfrm>
            <a:off x="457200" y="4267200"/>
            <a:ext cx="8229600" cy="1219200"/>
          </a:xfrm>
        </p:spPr>
        <p:txBody>
          <a:bodyPr/>
          <a:lstStyle/>
          <a:p>
            <a:pPr eaLnBrk="1" hangingPunct="1">
              <a:buFont typeface="Wingdings" pitchFamily="2" charset="2"/>
              <a:buNone/>
            </a:pPr>
            <a:r>
              <a:rPr lang="en-US" altLang="nb-NO" sz="2000"/>
              <a:t>Robin Mjelle</a:t>
            </a:r>
          </a:p>
          <a:p>
            <a:pPr eaLnBrk="1" hangingPunct="1">
              <a:buFont typeface="Wingdings" pitchFamily="2" charset="2"/>
              <a:buNone/>
            </a:pPr>
            <a:r>
              <a:rPr lang="en-US" altLang="nb-NO" sz="2000"/>
              <a:t>Department of Cancer Research and Molecular Medicine, NTNU</a:t>
            </a:r>
          </a:p>
          <a:p>
            <a:pPr eaLnBrk="1" hangingPunct="1">
              <a:buFont typeface="Wingdings" pitchFamily="2" charset="2"/>
              <a:buNone/>
            </a:pPr>
            <a:r>
              <a:rPr lang="en-US" altLang="nb-NO" sz="2000"/>
              <a:t>Faculty of Biosciences and Aquaculture, Nord University</a:t>
            </a:r>
            <a:endParaRPr lang="en-US" altLang="nb-NO" sz="2400">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5">
            <a:extLst>
              <a:ext uri="{FF2B5EF4-FFF2-40B4-BE49-F238E27FC236}">
                <a16:creationId xmlns:a16="http://schemas.microsoft.com/office/drawing/2014/main" id="{423BD601-CBAB-A34B-AD59-F87467C80B6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AD8122B-E3BF-9E44-806D-A6A9FBB093F2}" type="slidenum">
              <a:rPr lang="en-US" altLang="nb-NO" sz="1400" smtClean="0">
                <a:solidFill>
                  <a:srgbClr val="A8B9F6"/>
                </a:solidFill>
              </a:rPr>
              <a:pPr>
                <a:spcBef>
                  <a:spcPct val="0"/>
                </a:spcBef>
                <a:buFontTx/>
                <a:buNone/>
              </a:pPr>
              <a:t>10</a:t>
            </a:fld>
            <a:endParaRPr lang="en-US" altLang="nb-NO" sz="1400">
              <a:solidFill>
                <a:srgbClr val="A8B9F6"/>
              </a:solidFill>
            </a:endParaRPr>
          </a:p>
        </p:txBody>
      </p:sp>
      <p:sp>
        <p:nvSpPr>
          <p:cNvPr id="35842" name="Rectangle 2">
            <a:extLst>
              <a:ext uri="{FF2B5EF4-FFF2-40B4-BE49-F238E27FC236}">
                <a16:creationId xmlns:a16="http://schemas.microsoft.com/office/drawing/2014/main" id="{5D9F3C40-5ADE-514B-92CC-85A6861C73FB}"/>
              </a:ext>
            </a:extLst>
          </p:cNvPr>
          <p:cNvSpPr>
            <a:spLocks noGrp="1" noChangeArrowheads="1"/>
          </p:cNvSpPr>
          <p:nvPr>
            <p:ph type="title"/>
          </p:nvPr>
        </p:nvSpPr>
        <p:spPr/>
        <p:txBody>
          <a:bodyPr/>
          <a:lstStyle/>
          <a:p>
            <a:pPr eaLnBrk="1" hangingPunct="1"/>
            <a:r>
              <a:rPr lang="en-US" altLang="nb-NO"/>
              <a:t>Sequences – basic data structures in cells</a:t>
            </a:r>
          </a:p>
        </p:txBody>
      </p:sp>
      <p:sp>
        <p:nvSpPr>
          <p:cNvPr id="802819" name="Rectangle 3">
            <a:extLst>
              <a:ext uri="{FF2B5EF4-FFF2-40B4-BE49-F238E27FC236}">
                <a16:creationId xmlns:a16="http://schemas.microsoft.com/office/drawing/2014/main" id="{1D1DED94-FAC3-B34B-B414-89BD1C1CE27C}"/>
              </a:ext>
            </a:extLst>
          </p:cNvPr>
          <p:cNvSpPr>
            <a:spLocks noGrp="1" noChangeArrowheads="1"/>
          </p:cNvSpPr>
          <p:nvPr>
            <p:ph type="body" idx="1"/>
          </p:nvPr>
        </p:nvSpPr>
        <p:spPr>
          <a:xfrm>
            <a:off x="5715000" y="1524000"/>
            <a:ext cx="2743200" cy="762000"/>
          </a:xfrm>
        </p:spPr>
        <p:txBody>
          <a:bodyPr/>
          <a:lstStyle/>
          <a:p>
            <a:pPr eaLnBrk="1" hangingPunct="1">
              <a:buFont typeface="Wingdings" pitchFamily="2" charset="2"/>
              <a:buNone/>
            </a:pPr>
            <a:r>
              <a:rPr lang="en-US" altLang="nb-NO" b="1"/>
              <a:t>Sequence data</a:t>
            </a:r>
          </a:p>
        </p:txBody>
      </p:sp>
      <p:pic>
        <p:nvPicPr>
          <p:cNvPr id="35844" name="Picture 4" descr="chromosome-mod2">
            <a:extLst>
              <a:ext uri="{FF2B5EF4-FFF2-40B4-BE49-F238E27FC236}">
                <a16:creationId xmlns:a16="http://schemas.microsoft.com/office/drawing/2014/main" id="{6D617A76-D77C-9148-9CD7-0DE07F85C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5434013"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5">
            <a:extLst>
              <a:ext uri="{FF2B5EF4-FFF2-40B4-BE49-F238E27FC236}">
                <a16:creationId xmlns:a16="http://schemas.microsoft.com/office/drawing/2014/main" id="{9490343D-3BD7-2544-9589-66AF8E360695}"/>
              </a:ext>
            </a:extLst>
          </p:cNvPr>
          <p:cNvSpPr>
            <a:spLocks noChangeArrowheads="1"/>
          </p:cNvSpPr>
          <p:nvPr/>
        </p:nvSpPr>
        <p:spPr bwMode="auto">
          <a:xfrm>
            <a:off x="152400" y="6400800"/>
            <a:ext cx="3684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400" i="1"/>
              <a:t>Modified from NIH</a:t>
            </a:r>
          </a:p>
          <a:p>
            <a:pPr>
              <a:spcBef>
                <a:spcPct val="0"/>
              </a:spcBef>
              <a:buFontTx/>
              <a:buNone/>
            </a:pPr>
            <a:r>
              <a:rPr lang="en-US" altLang="nb-NO" sz="1000" i="1"/>
              <a:t>http://www.accessexcellence.org/RC/VL/GG/chromosome.php</a:t>
            </a:r>
          </a:p>
        </p:txBody>
      </p:sp>
      <p:sp>
        <p:nvSpPr>
          <p:cNvPr id="802822" name="Text Box 6">
            <a:extLst>
              <a:ext uri="{FF2B5EF4-FFF2-40B4-BE49-F238E27FC236}">
                <a16:creationId xmlns:a16="http://schemas.microsoft.com/office/drawing/2014/main" id="{0DFE4E02-F44A-2943-865F-DDF6F44E8A9B}"/>
              </a:ext>
            </a:extLst>
          </p:cNvPr>
          <p:cNvSpPr txBox="1">
            <a:spLocks noChangeArrowheads="1"/>
          </p:cNvSpPr>
          <p:nvPr/>
        </p:nvSpPr>
        <p:spPr bwMode="auto">
          <a:xfrm>
            <a:off x="6324600" y="2667000"/>
            <a:ext cx="82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nb-NO" altLang="nb-NO" sz="2400"/>
              <a:t>DNA</a:t>
            </a:r>
            <a:endParaRPr lang="en-US" altLang="nb-NO" sz="2400"/>
          </a:p>
        </p:txBody>
      </p:sp>
      <p:sp>
        <p:nvSpPr>
          <p:cNvPr id="802823" name="Text Box 7">
            <a:extLst>
              <a:ext uri="{FF2B5EF4-FFF2-40B4-BE49-F238E27FC236}">
                <a16:creationId xmlns:a16="http://schemas.microsoft.com/office/drawing/2014/main" id="{77F39EAE-67EC-DC42-A35F-E0D8ED807F85}"/>
              </a:ext>
            </a:extLst>
          </p:cNvPr>
          <p:cNvSpPr txBox="1">
            <a:spLocks noChangeArrowheads="1"/>
          </p:cNvSpPr>
          <p:nvPr/>
        </p:nvSpPr>
        <p:spPr bwMode="auto">
          <a:xfrm>
            <a:off x="6324600" y="3924300"/>
            <a:ext cx="82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nb-NO" altLang="nb-NO" sz="2400"/>
              <a:t>RNA</a:t>
            </a:r>
            <a:endParaRPr lang="en-US" altLang="nb-NO" sz="2400"/>
          </a:p>
        </p:txBody>
      </p:sp>
      <p:sp>
        <p:nvSpPr>
          <p:cNvPr id="802824" name="Text Box 8">
            <a:extLst>
              <a:ext uri="{FF2B5EF4-FFF2-40B4-BE49-F238E27FC236}">
                <a16:creationId xmlns:a16="http://schemas.microsoft.com/office/drawing/2014/main" id="{0C98AC09-1199-4945-A1D9-74E52DB4EBA0}"/>
              </a:ext>
            </a:extLst>
          </p:cNvPr>
          <p:cNvSpPr txBox="1">
            <a:spLocks noChangeArrowheads="1"/>
          </p:cNvSpPr>
          <p:nvPr/>
        </p:nvSpPr>
        <p:spPr bwMode="auto">
          <a:xfrm>
            <a:off x="6164263" y="5181600"/>
            <a:ext cx="114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nb-NO" altLang="nb-NO" sz="2400"/>
              <a:t>Protein</a:t>
            </a:r>
            <a:endParaRPr lang="en-US" altLang="nb-NO" sz="2400"/>
          </a:p>
        </p:txBody>
      </p:sp>
      <p:sp>
        <p:nvSpPr>
          <p:cNvPr id="802825" name="Line 9">
            <a:extLst>
              <a:ext uri="{FF2B5EF4-FFF2-40B4-BE49-F238E27FC236}">
                <a16:creationId xmlns:a16="http://schemas.microsoft.com/office/drawing/2014/main" id="{1A910503-E7A5-8142-809B-052FF88FAF0D}"/>
              </a:ext>
            </a:extLst>
          </p:cNvPr>
          <p:cNvSpPr>
            <a:spLocks noChangeShapeType="1"/>
          </p:cNvSpPr>
          <p:nvPr/>
        </p:nvSpPr>
        <p:spPr bwMode="auto">
          <a:xfrm>
            <a:off x="6738938" y="3257550"/>
            <a:ext cx="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b-NO"/>
          </a:p>
        </p:txBody>
      </p:sp>
      <p:sp>
        <p:nvSpPr>
          <p:cNvPr id="802826" name="Text Box 10">
            <a:extLst>
              <a:ext uri="{FF2B5EF4-FFF2-40B4-BE49-F238E27FC236}">
                <a16:creationId xmlns:a16="http://schemas.microsoft.com/office/drawing/2014/main" id="{0222082E-6350-AD4B-A6FE-DAE76C755F9B}"/>
              </a:ext>
            </a:extLst>
          </p:cNvPr>
          <p:cNvSpPr txBox="1">
            <a:spLocks noChangeArrowheads="1"/>
          </p:cNvSpPr>
          <p:nvPr/>
        </p:nvSpPr>
        <p:spPr bwMode="auto">
          <a:xfrm>
            <a:off x="6858000" y="3352800"/>
            <a:ext cx="150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nb-NO" altLang="nb-NO" sz="1800">
                <a:solidFill>
                  <a:schemeClr val="accent2"/>
                </a:solidFill>
              </a:rPr>
              <a:t>Transcription</a:t>
            </a:r>
            <a:endParaRPr lang="en-US" altLang="nb-NO" sz="1800">
              <a:solidFill>
                <a:schemeClr val="accent2"/>
              </a:solidFill>
            </a:endParaRPr>
          </a:p>
        </p:txBody>
      </p:sp>
      <p:sp>
        <p:nvSpPr>
          <p:cNvPr id="802827" name="Text Box 11">
            <a:extLst>
              <a:ext uri="{FF2B5EF4-FFF2-40B4-BE49-F238E27FC236}">
                <a16:creationId xmlns:a16="http://schemas.microsoft.com/office/drawing/2014/main" id="{DE5557F9-A970-9548-937D-BEB2CFE3AC4E}"/>
              </a:ext>
            </a:extLst>
          </p:cNvPr>
          <p:cNvSpPr txBox="1">
            <a:spLocks noChangeArrowheads="1"/>
          </p:cNvSpPr>
          <p:nvPr/>
        </p:nvSpPr>
        <p:spPr bwMode="auto">
          <a:xfrm>
            <a:off x="6858000" y="4586288"/>
            <a:ext cx="1314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nb-NO" altLang="nb-NO" sz="1800">
                <a:solidFill>
                  <a:schemeClr val="accent2"/>
                </a:solidFill>
              </a:rPr>
              <a:t>Translation</a:t>
            </a:r>
            <a:endParaRPr lang="en-US" altLang="nb-NO" sz="1800">
              <a:solidFill>
                <a:schemeClr val="accent2"/>
              </a:solidFill>
            </a:endParaRPr>
          </a:p>
        </p:txBody>
      </p:sp>
      <p:cxnSp>
        <p:nvCxnSpPr>
          <p:cNvPr id="802828" name="AutoShape 12">
            <a:extLst>
              <a:ext uri="{FF2B5EF4-FFF2-40B4-BE49-F238E27FC236}">
                <a16:creationId xmlns:a16="http://schemas.microsoft.com/office/drawing/2014/main" id="{A559C167-D5A7-AA4C-935E-6BEE5105E60D}"/>
              </a:ext>
            </a:extLst>
          </p:cNvPr>
          <p:cNvCxnSpPr>
            <a:cxnSpLocks noChangeShapeType="1"/>
            <a:stCxn id="802822" idx="2"/>
            <a:endCxn id="802822" idx="0"/>
          </p:cNvCxnSpPr>
          <p:nvPr/>
        </p:nvCxnSpPr>
        <p:spPr bwMode="auto">
          <a:xfrm rot="5400000" flipH="1" flipV="1">
            <a:off x="6511132" y="2894806"/>
            <a:ext cx="457200" cy="1587"/>
          </a:xfrm>
          <a:prstGeom prst="curvedConnector5">
            <a:avLst>
              <a:gd name="adj1" fmla="val -50000"/>
              <a:gd name="adj2" fmla="val 40400000"/>
              <a:gd name="adj3" fmla="val 150000"/>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02829" name="Text Box 13">
            <a:extLst>
              <a:ext uri="{FF2B5EF4-FFF2-40B4-BE49-F238E27FC236}">
                <a16:creationId xmlns:a16="http://schemas.microsoft.com/office/drawing/2014/main" id="{597AEC9C-0AE0-2F46-8DBB-E5588D56E469}"/>
              </a:ext>
            </a:extLst>
          </p:cNvPr>
          <p:cNvSpPr txBox="1">
            <a:spLocks noChangeArrowheads="1"/>
          </p:cNvSpPr>
          <p:nvPr/>
        </p:nvSpPr>
        <p:spPr bwMode="auto">
          <a:xfrm>
            <a:off x="6858000" y="2362200"/>
            <a:ext cx="1314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nb-NO" altLang="nb-NO" sz="1800">
                <a:solidFill>
                  <a:schemeClr val="accent2"/>
                </a:solidFill>
              </a:rPr>
              <a:t>Replication</a:t>
            </a:r>
            <a:endParaRPr lang="en-US" altLang="nb-NO" sz="1800">
              <a:solidFill>
                <a:schemeClr val="accent2"/>
              </a:solidFill>
            </a:endParaRPr>
          </a:p>
        </p:txBody>
      </p:sp>
      <p:sp>
        <p:nvSpPr>
          <p:cNvPr id="802830" name="Line 14">
            <a:extLst>
              <a:ext uri="{FF2B5EF4-FFF2-40B4-BE49-F238E27FC236}">
                <a16:creationId xmlns:a16="http://schemas.microsoft.com/office/drawing/2014/main" id="{D663DAD1-BFF7-3247-A6B8-0EC6EEB75CB6}"/>
              </a:ext>
            </a:extLst>
          </p:cNvPr>
          <p:cNvSpPr>
            <a:spLocks noChangeShapeType="1"/>
          </p:cNvSpPr>
          <p:nvPr/>
        </p:nvSpPr>
        <p:spPr bwMode="auto">
          <a:xfrm>
            <a:off x="6738938" y="4514850"/>
            <a:ext cx="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b-NO"/>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28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28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28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282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28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28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28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28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28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28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19" grpId="0" build="p"/>
      <p:bldP spid="802822" grpId="0"/>
      <p:bldP spid="802823" grpId="0"/>
      <p:bldP spid="802824" grpId="0"/>
      <p:bldP spid="802826" grpId="0"/>
      <p:bldP spid="802827" grpId="0"/>
      <p:bldP spid="8028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a:extLst>
              <a:ext uri="{FF2B5EF4-FFF2-40B4-BE49-F238E27FC236}">
                <a16:creationId xmlns:a16="http://schemas.microsoft.com/office/drawing/2014/main" id="{5DFE1262-1510-C549-BD36-67B278C953E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8FCDCC3-8D1F-544B-A4DE-2E5C5A4C4C5E}" type="slidenum">
              <a:rPr lang="en-US" altLang="nb-NO" sz="1400" smtClean="0">
                <a:solidFill>
                  <a:srgbClr val="A8B9F6"/>
                </a:solidFill>
              </a:rPr>
              <a:pPr>
                <a:spcBef>
                  <a:spcPct val="0"/>
                </a:spcBef>
                <a:buFontTx/>
                <a:buNone/>
              </a:pPr>
              <a:t>11</a:t>
            </a:fld>
            <a:endParaRPr lang="en-US" altLang="nb-NO" sz="1400">
              <a:solidFill>
                <a:srgbClr val="A8B9F6"/>
              </a:solidFill>
            </a:endParaRPr>
          </a:p>
        </p:txBody>
      </p:sp>
      <p:sp>
        <p:nvSpPr>
          <p:cNvPr id="37890" name="Rectangle 2">
            <a:extLst>
              <a:ext uri="{FF2B5EF4-FFF2-40B4-BE49-F238E27FC236}">
                <a16:creationId xmlns:a16="http://schemas.microsoft.com/office/drawing/2014/main" id="{EB185DE3-7C45-7D40-BEB3-958AF6421A9B}"/>
              </a:ext>
            </a:extLst>
          </p:cNvPr>
          <p:cNvSpPr>
            <a:spLocks noGrp="1" noChangeArrowheads="1"/>
          </p:cNvSpPr>
          <p:nvPr>
            <p:ph type="title"/>
          </p:nvPr>
        </p:nvSpPr>
        <p:spPr/>
        <p:txBody>
          <a:bodyPr/>
          <a:lstStyle/>
          <a:p>
            <a:pPr eaLnBrk="1" hangingPunct="1"/>
            <a:r>
              <a:rPr lang="en-US" altLang="nb-NO"/>
              <a:t>A cell as seen by a computer scientist</a:t>
            </a:r>
          </a:p>
        </p:txBody>
      </p:sp>
      <p:sp>
        <p:nvSpPr>
          <p:cNvPr id="37891" name="Rectangle 3">
            <a:extLst>
              <a:ext uri="{FF2B5EF4-FFF2-40B4-BE49-F238E27FC236}">
                <a16:creationId xmlns:a16="http://schemas.microsoft.com/office/drawing/2014/main" id="{55CD5D24-2065-7E40-B22C-DCC0D8406EAB}"/>
              </a:ext>
            </a:extLst>
          </p:cNvPr>
          <p:cNvSpPr>
            <a:spLocks noChangeArrowheads="1"/>
          </p:cNvSpPr>
          <p:nvPr/>
        </p:nvSpPr>
        <p:spPr bwMode="auto">
          <a:xfrm>
            <a:off x="2438400" y="1752600"/>
            <a:ext cx="1524000" cy="990600"/>
          </a:xfrm>
          <a:prstGeom prst="rect">
            <a:avLst/>
          </a:prstGeom>
          <a:solidFill>
            <a:srgbClr val="4D4D4D"/>
          </a:solidFill>
          <a:ln w="9525">
            <a:miter lim="800000"/>
            <a:headEnd/>
            <a:tailEnd/>
          </a:ln>
          <a:scene3d>
            <a:camera prst="legacyPerspectiveTopRight"/>
            <a:lightRig rig="legacyFlat3" dir="b"/>
          </a:scene3d>
          <a:sp3d extrusionH="1801800" prstMaterial="legacyMatte">
            <a:bevelT w="13500" h="13500" prst="angle"/>
            <a:bevelB w="13500" h="13500" prst="angle"/>
            <a:extrusionClr>
              <a:srgbClr val="4D4D4D"/>
            </a:extrusionClr>
            <a:contourClr>
              <a:srgbClr val="4D4D4D"/>
            </a:contourClr>
          </a:sp3d>
        </p:spPr>
        <p:txBody>
          <a:bodyPr wrap="none" anchor="ctr">
            <a:flatTx/>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nb-NO" altLang="nb-NO" sz="2000"/>
          </a:p>
        </p:txBody>
      </p:sp>
      <p:sp>
        <p:nvSpPr>
          <p:cNvPr id="37892" name="Rectangle 4">
            <a:extLst>
              <a:ext uri="{FF2B5EF4-FFF2-40B4-BE49-F238E27FC236}">
                <a16:creationId xmlns:a16="http://schemas.microsoft.com/office/drawing/2014/main" id="{C08B9EF5-44F4-3E47-B9B1-41E7F26D8FA0}"/>
              </a:ext>
            </a:extLst>
          </p:cNvPr>
          <p:cNvSpPr>
            <a:spLocks noChangeArrowheads="1"/>
          </p:cNvSpPr>
          <p:nvPr/>
        </p:nvSpPr>
        <p:spPr bwMode="auto">
          <a:xfrm>
            <a:off x="533400" y="3198813"/>
            <a:ext cx="5108575" cy="828675"/>
          </a:xfrm>
          <a:prstGeom prst="rect">
            <a:avLst/>
          </a:prstGeom>
          <a:noFill/>
          <a:ln w="9525">
            <a:solidFill>
              <a:schemeClr val="tx1"/>
            </a:solidFill>
            <a:miter lim="800000"/>
            <a:headEnd type="none" w="sm" len="med"/>
            <a:tailEnd type="none" w="sm" len="me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600">
                <a:latin typeface="Courier New" panose="02070309020205020404" pitchFamily="49" charset="0"/>
              </a:rPr>
              <a:t>…CCAGCTGCTTCGGGCTGCCGAGGACCTTCTGGGCCCCCA</a:t>
            </a:r>
          </a:p>
          <a:p>
            <a:pPr>
              <a:spcBef>
                <a:spcPct val="0"/>
              </a:spcBef>
              <a:buFontTx/>
              <a:buNone/>
            </a:pPr>
            <a:r>
              <a:rPr lang="en-US" altLang="nb-NO" sz="1600">
                <a:latin typeface="Courier New" panose="02070309020205020404" pitchFamily="49" charset="0"/>
              </a:rPr>
              <a:t>CATTAATGAGGCAGCCACCTGGCGAGTCTGACATGGCTGT</a:t>
            </a:r>
          </a:p>
          <a:p>
            <a:pPr>
              <a:spcBef>
                <a:spcPct val="0"/>
              </a:spcBef>
              <a:buFontTx/>
              <a:buNone/>
            </a:pPr>
            <a:r>
              <a:rPr lang="en-US" altLang="nb-NO" sz="1600">
                <a:latin typeface="Courier New" panose="02070309020205020404" pitchFamily="49" charset="0"/>
              </a:rPr>
              <a:t>CAGCGACGCGCTGCTCCCATCTTTCTCCACGTTCGCGTC…</a:t>
            </a:r>
          </a:p>
        </p:txBody>
      </p:sp>
      <p:sp>
        <p:nvSpPr>
          <p:cNvPr id="37893" name="Line 5">
            <a:extLst>
              <a:ext uri="{FF2B5EF4-FFF2-40B4-BE49-F238E27FC236}">
                <a16:creationId xmlns:a16="http://schemas.microsoft.com/office/drawing/2014/main" id="{31BB05A4-F1A1-FB4C-AC08-A287C181D7FB}"/>
              </a:ext>
            </a:extLst>
          </p:cNvPr>
          <p:cNvSpPr>
            <a:spLocks noChangeShapeType="1"/>
          </p:cNvSpPr>
          <p:nvPr/>
        </p:nvSpPr>
        <p:spPr bwMode="auto">
          <a:xfrm flipH="1">
            <a:off x="533400" y="2743200"/>
            <a:ext cx="2514600" cy="457200"/>
          </a:xfrm>
          <a:prstGeom prst="line">
            <a:avLst/>
          </a:prstGeom>
          <a:noFill/>
          <a:ln w="9525">
            <a:solidFill>
              <a:schemeClr val="tx1"/>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nb-NO"/>
          </a:p>
        </p:txBody>
      </p:sp>
      <p:sp>
        <p:nvSpPr>
          <p:cNvPr id="37894" name="Line 6">
            <a:extLst>
              <a:ext uri="{FF2B5EF4-FFF2-40B4-BE49-F238E27FC236}">
                <a16:creationId xmlns:a16="http://schemas.microsoft.com/office/drawing/2014/main" id="{00F395D5-AA55-934B-A64B-119C418D1FED}"/>
              </a:ext>
            </a:extLst>
          </p:cNvPr>
          <p:cNvSpPr>
            <a:spLocks noChangeShapeType="1"/>
          </p:cNvSpPr>
          <p:nvPr/>
        </p:nvSpPr>
        <p:spPr bwMode="auto">
          <a:xfrm flipH="1" flipV="1">
            <a:off x="3048000" y="2743200"/>
            <a:ext cx="2590800" cy="457200"/>
          </a:xfrm>
          <a:prstGeom prst="line">
            <a:avLst/>
          </a:prstGeom>
          <a:noFill/>
          <a:ln w="9525">
            <a:solidFill>
              <a:schemeClr val="tx1"/>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nb-NO"/>
          </a:p>
        </p:txBody>
      </p:sp>
      <p:sp>
        <p:nvSpPr>
          <p:cNvPr id="37895" name="Rectangle 7">
            <a:extLst>
              <a:ext uri="{FF2B5EF4-FFF2-40B4-BE49-F238E27FC236}">
                <a16:creationId xmlns:a16="http://schemas.microsoft.com/office/drawing/2014/main" id="{8F0B89EF-F982-3847-9876-0AE8D10855B7}"/>
              </a:ext>
            </a:extLst>
          </p:cNvPr>
          <p:cNvSpPr>
            <a:spLocks noChangeArrowheads="1"/>
          </p:cNvSpPr>
          <p:nvPr/>
        </p:nvSpPr>
        <p:spPr bwMode="auto">
          <a:xfrm>
            <a:off x="533400" y="4770438"/>
            <a:ext cx="5105400" cy="581025"/>
          </a:xfrm>
          <a:prstGeom prst="rect">
            <a:avLst/>
          </a:prstGeom>
          <a:noFill/>
          <a:ln w="9525">
            <a:solidFill>
              <a:schemeClr val="tx1"/>
            </a:solidFill>
            <a:miter lim="800000"/>
            <a:headEnd type="none" w="sm" len="med"/>
            <a:tailEnd type="none" w="sm" len="me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a:spcBef>
                <a:spcPct val="0"/>
              </a:spcBef>
              <a:buFontTx/>
              <a:buNone/>
            </a:pPr>
            <a:r>
              <a:rPr lang="en-US" altLang="nb-NO" sz="1600">
                <a:latin typeface="Courier New" panose="02070309020205020404" pitchFamily="49" charset="0"/>
              </a:rPr>
              <a:t>CAUUAAUGAGGCAGCCACCUGGCGAGUCUGACAUGGCUGU</a:t>
            </a:r>
          </a:p>
          <a:p>
            <a:pPr algn="r">
              <a:spcBef>
                <a:spcPct val="0"/>
              </a:spcBef>
              <a:buFontTx/>
              <a:buNone/>
            </a:pPr>
            <a:r>
              <a:rPr lang="en-US" altLang="nb-NO" sz="1600">
                <a:latin typeface="Courier New" panose="02070309020205020404" pitchFamily="49" charset="0"/>
              </a:rPr>
              <a:t>CAGCGACGCGCUGCUCCCAUCUUUCUCCACGUUCGCGUC…</a:t>
            </a:r>
          </a:p>
        </p:txBody>
      </p:sp>
      <p:sp>
        <p:nvSpPr>
          <p:cNvPr id="37896" name="Rectangle 8">
            <a:extLst>
              <a:ext uri="{FF2B5EF4-FFF2-40B4-BE49-F238E27FC236}">
                <a16:creationId xmlns:a16="http://schemas.microsoft.com/office/drawing/2014/main" id="{E4789B4D-EF09-9741-864F-99A8157426DE}"/>
              </a:ext>
            </a:extLst>
          </p:cNvPr>
          <p:cNvSpPr>
            <a:spLocks noChangeArrowheads="1"/>
          </p:cNvSpPr>
          <p:nvPr/>
        </p:nvSpPr>
        <p:spPr bwMode="auto">
          <a:xfrm>
            <a:off x="533400" y="6096000"/>
            <a:ext cx="5105400" cy="381000"/>
          </a:xfrm>
          <a:prstGeom prst="rect">
            <a:avLst/>
          </a:prstGeom>
          <a:noFill/>
          <a:ln w="9525">
            <a:solidFill>
              <a:schemeClr val="tx1"/>
            </a:solidFill>
            <a:miter lim="800000"/>
            <a:headEnd type="none" w="sm" len="med"/>
            <a:tailEnd type="none" w="sm" len="me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600">
                <a:latin typeface="Courier New" panose="02070309020205020404" pitchFamily="49" charset="0"/>
              </a:rPr>
              <a:t>MRQPPGESDMAVSDA…</a:t>
            </a:r>
          </a:p>
        </p:txBody>
      </p:sp>
      <p:grpSp>
        <p:nvGrpSpPr>
          <p:cNvPr id="37897" name="Group 9">
            <a:extLst>
              <a:ext uri="{FF2B5EF4-FFF2-40B4-BE49-F238E27FC236}">
                <a16:creationId xmlns:a16="http://schemas.microsoft.com/office/drawing/2014/main" id="{707BAD6D-954E-BA45-9C9B-F15EF19BDE0C}"/>
              </a:ext>
            </a:extLst>
          </p:cNvPr>
          <p:cNvGrpSpPr>
            <a:grpSpLocks/>
          </p:cNvGrpSpPr>
          <p:nvPr/>
        </p:nvGrpSpPr>
        <p:grpSpPr bwMode="auto">
          <a:xfrm>
            <a:off x="4495800" y="4779963"/>
            <a:ext cx="1143000" cy="336550"/>
            <a:chOff x="2832" y="3004"/>
            <a:chExt cx="720" cy="212"/>
          </a:xfrm>
        </p:grpSpPr>
        <p:sp>
          <p:nvSpPr>
            <p:cNvPr id="37909" name="Rectangle 10">
              <a:extLst>
                <a:ext uri="{FF2B5EF4-FFF2-40B4-BE49-F238E27FC236}">
                  <a16:creationId xmlns:a16="http://schemas.microsoft.com/office/drawing/2014/main" id="{196A8741-93F6-B84A-9734-F7C48D6D3A42}"/>
                </a:ext>
              </a:extLst>
            </p:cNvPr>
            <p:cNvSpPr>
              <a:spLocks noChangeArrowheads="1"/>
            </p:cNvSpPr>
            <p:nvPr/>
          </p:nvSpPr>
          <p:spPr bwMode="auto">
            <a:xfrm>
              <a:off x="2880" y="3072"/>
              <a:ext cx="624" cy="96"/>
            </a:xfrm>
            <a:prstGeom prst="rect">
              <a:avLst/>
            </a:prstGeom>
            <a:solidFill>
              <a:schemeClr val="bg1"/>
            </a:solidFill>
            <a:ln w="9525">
              <a:solidFill>
                <a:schemeClr val="bg1"/>
              </a:solidFill>
              <a:miter lim="800000"/>
              <a:headEnd type="none" w="sm" len="med"/>
              <a:tailEnd type="none" w="sm" len="med"/>
            </a:ln>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nb-NO" altLang="nb-NO" sz="2000"/>
            </a:p>
          </p:txBody>
        </p:sp>
        <p:sp>
          <p:nvSpPr>
            <p:cNvPr id="37910" name="Rectangle 11">
              <a:extLst>
                <a:ext uri="{FF2B5EF4-FFF2-40B4-BE49-F238E27FC236}">
                  <a16:creationId xmlns:a16="http://schemas.microsoft.com/office/drawing/2014/main" id="{46F9B429-BC0D-F847-ADEC-C6D18F3783C7}"/>
                </a:ext>
              </a:extLst>
            </p:cNvPr>
            <p:cNvSpPr>
              <a:spLocks noChangeArrowheads="1"/>
            </p:cNvSpPr>
            <p:nvPr/>
          </p:nvSpPr>
          <p:spPr bwMode="auto">
            <a:xfrm>
              <a:off x="2832" y="3004"/>
              <a:ext cx="7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a:spcBef>
                  <a:spcPct val="0"/>
                </a:spcBef>
                <a:buFontTx/>
                <a:buNone/>
              </a:pPr>
              <a:r>
                <a:rPr lang="en-US" altLang="nb-NO" sz="1600" b="1">
                  <a:latin typeface="Courier New" panose="02070309020205020404" pitchFamily="49" charset="0"/>
                </a:rPr>
                <a:t>AUGGCUGU</a:t>
              </a:r>
            </a:p>
          </p:txBody>
        </p:sp>
      </p:grpSp>
      <p:sp>
        <p:nvSpPr>
          <p:cNvPr id="37898" name="Text Box 12">
            <a:extLst>
              <a:ext uri="{FF2B5EF4-FFF2-40B4-BE49-F238E27FC236}">
                <a16:creationId xmlns:a16="http://schemas.microsoft.com/office/drawing/2014/main" id="{FE93E6EF-8937-3C4B-8A29-74C1FDF05409}"/>
              </a:ext>
            </a:extLst>
          </p:cNvPr>
          <p:cNvSpPr txBox="1">
            <a:spLocks noChangeArrowheads="1"/>
          </p:cNvSpPr>
          <p:nvPr/>
        </p:nvSpPr>
        <p:spPr bwMode="auto">
          <a:xfrm>
            <a:off x="2816225" y="417036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i="1"/>
              <a:t>f</a:t>
            </a:r>
            <a:r>
              <a:rPr lang="en-US" altLang="nb-NO" sz="2400" i="1" baseline="-25000"/>
              <a:t>TR</a:t>
            </a:r>
          </a:p>
        </p:txBody>
      </p:sp>
      <p:sp>
        <p:nvSpPr>
          <p:cNvPr id="37899" name="Text Box 13">
            <a:extLst>
              <a:ext uri="{FF2B5EF4-FFF2-40B4-BE49-F238E27FC236}">
                <a16:creationId xmlns:a16="http://schemas.microsoft.com/office/drawing/2014/main" id="{EED116DA-0AEC-4240-8868-C519D5A75303}"/>
              </a:ext>
            </a:extLst>
          </p:cNvPr>
          <p:cNvSpPr txBox="1">
            <a:spLocks noChangeArrowheads="1"/>
          </p:cNvSpPr>
          <p:nvPr/>
        </p:nvSpPr>
        <p:spPr bwMode="auto">
          <a:xfrm>
            <a:off x="2833688" y="5494338"/>
            <a:ext cx="50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i="1"/>
              <a:t>f</a:t>
            </a:r>
            <a:r>
              <a:rPr lang="en-US" altLang="nb-NO" sz="2400" i="1" baseline="-25000"/>
              <a:t>TL</a:t>
            </a:r>
          </a:p>
        </p:txBody>
      </p:sp>
      <p:sp>
        <p:nvSpPr>
          <p:cNvPr id="37900" name="Text Box 14">
            <a:extLst>
              <a:ext uri="{FF2B5EF4-FFF2-40B4-BE49-F238E27FC236}">
                <a16:creationId xmlns:a16="http://schemas.microsoft.com/office/drawing/2014/main" id="{6F054050-594C-6C41-B998-20ECF2101362}"/>
              </a:ext>
            </a:extLst>
          </p:cNvPr>
          <p:cNvSpPr txBox="1">
            <a:spLocks noChangeArrowheads="1"/>
          </p:cNvSpPr>
          <p:nvPr/>
        </p:nvSpPr>
        <p:spPr bwMode="auto">
          <a:xfrm>
            <a:off x="6858000" y="3429000"/>
            <a:ext cx="82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2400"/>
              <a:t>DNA</a:t>
            </a:r>
          </a:p>
        </p:txBody>
      </p:sp>
      <p:sp>
        <p:nvSpPr>
          <p:cNvPr id="37901" name="Text Box 15">
            <a:extLst>
              <a:ext uri="{FF2B5EF4-FFF2-40B4-BE49-F238E27FC236}">
                <a16:creationId xmlns:a16="http://schemas.microsoft.com/office/drawing/2014/main" id="{F8F863BD-5D69-3B42-BA2D-D78033CF5611}"/>
              </a:ext>
            </a:extLst>
          </p:cNvPr>
          <p:cNvSpPr txBox="1">
            <a:spLocks noChangeArrowheads="1"/>
          </p:cNvSpPr>
          <p:nvPr/>
        </p:nvSpPr>
        <p:spPr bwMode="auto">
          <a:xfrm>
            <a:off x="6858000" y="4686300"/>
            <a:ext cx="82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2400"/>
              <a:t>RNA</a:t>
            </a:r>
          </a:p>
        </p:txBody>
      </p:sp>
      <p:sp>
        <p:nvSpPr>
          <p:cNvPr id="37902" name="Text Box 16">
            <a:extLst>
              <a:ext uri="{FF2B5EF4-FFF2-40B4-BE49-F238E27FC236}">
                <a16:creationId xmlns:a16="http://schemas.microsoft.com/office/drawing/2014/main" id="{C8372031-08D6-B64D-B4BD-761FA7C7D9DB}"/>
              </a:ext>
            </a:extLst>
          </p:cNvPr>
          <p:cNvSpPr txBox="1">
            <a:spLocks noChangeArrowheads="1"/>
          </p:cNvSpPr>
          <p:nvPr/>
        </p:nvSpPr>
        <p:spPr bwMode="auto">
          <a:xfrm>
            <a:off x="6697663" y="5943600"/>
            <a:ext cx="114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2400"/>
              <a:t>Protein</a:t>
            </a:r>
          </a:p>
        </p:txBody>
      </p:sp>
      <p:sp>
        <p:nvSpPr>
          <p:cNvPr id="37903" name="Line 17">
            <a:extLst>
              <a:ext uri="{FF2B5EF4-FFF2-40B4-BE49-F238E27FC236}">
                <a16:creationId xmlns:a16="http://schemas.microsoft.com/office/drawing/2014/main" id="{F8E12325-9AF8-794A-BBB2-5FF3420EBA9C}"/>
              </a:ext>
            </a:extLst>
          </p:cNvPr>
          <p:cNvSpPr>
            <a:spLocks noChangeShapeType="1"/>
          </p:cNvSpPr>
          <p:nvPr/>
        </p:nvSpPr>
        <p:spPr bwMode="auto">
          <a:xfrm>
            <a:off x="7272338" y="4019550"/>
            <a:ext cx="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b-NO"/>
          </a:p>
        </p:txBody>
      </p:sp>
      <p:sp>
        <p:nvSpPr>
          <p:cNvPr id="37904" name="Text Box 18">
            <a:extLst>
              <a:ext uri="{FF2B5EF4-FFF2-40B4-BE49-F238E27FC236}">
                <a16:creationId xmlns:a16="http://schemas.microsoft.com/office/drawing/2014/main" id="{BE8DEBFF-A3B0-D04B-A85C-B3A063B0E997}"/>
              </a:ext>
            </a:extLst>
          </p:cNvPr>
          <p:cNvSpPr txBox="1">
            <a:spLocks noChangeArrowheads="1"/>
          </p:cNvSpPr>
          <p:nvPr/>
        </p:nvSpPr>
        <p:spPr bwMode="auto">
          <a:xfrm>
            <a:off x="7391400" y="4114800"/>
            <a:ext cx="150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800">
                <a:solidFill>
                  <a:schemeClr val="accent2"/>
                </a:solidFill>
              </a:rPr>
              <a:t>Transcription</a:t>
            </a:r>
          </a:p>
        </p:txBody>
      </p:sp>
      <p:sp>
        <p:nvSpPr>
          <p:cNvPr id="37905" name="Text Box 19">
            <a:extLst>
              <a:ext uri="{FF2B5EF4-FFF2-40B4-BE49-F238E27FC236}">
                <a16:creationId xmlns:a16="http://schemas.microsoft.com/office/drawing/2014/main" id="{8FF98A50-C5A7-604F-B263-0A45D0A498C4}"/>
              </a:ext>
            </a:extLst>
          </p:cNvPr>
          <p:cNvSpPr txBox="1">
            <a:spLocks noChangeArrowheads="1"/>
          </p:cNvSpPr>
          <p:nvPr/>
        </p:nvSpPr>
        <p:spPr bwMode="auto">
          <a:xfrm>
            <a:off x="7391400" y="5348288"/>
            <a:ext cx="1314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800">
                <a:solidFill>
                  <a:schemeClr val="accent2"/>
                </a:solidFill>
              </a:rPr>
              <a:t>Translation</a:t>
            </a:r>
          </a:p>
        </p:txBody>
      </p:sp>
      <p:cxnSp>
        <p:nvCxnSpPr>
          <p:cNvPr id="37906" name="AutoShape 20">
            <a:extLst>
              <a:ext uri="{FF2B5EF4-FFF2-40B4-BE49-F238E27FC236}">
                <a16:creationId xmlns:a16="http://schemas.microsoft.com/office/drawing/2014/main" id="{711913B5-B6DC-8246-B92F-97BC4EDB24DF}"/>
              </a:ext>
            </a:extLst>
          </p:cNvPr>
          <p:cNvCxnSpPr>
            <a:cxnSpLocks noChangeShapeType="1"/>
            <a:stCxn id="37900" idx="2"/>
            <a:endCxn id="37900" idx="0"/>
          </p:cNvCxnSpPr>
          <p:nvPr/>
        </p:nvCxnSpPr>
        <p:spPr bwMode="auto">
          <a:xfrm rot="5400000" flipH="1" flipV="1">
            <a:off x="7044532" y="3656806"/>
            <a:ext cx="457200" cy="1587"/>
          </a:xfrm>
          <a:prstGeom prst="curvedConnector5">
            <a:avLst>
              <a:gd name="adj1" fmla="val -50000"/>
              <a:gd name="adj2" fmla="val -40400005"/>
              <a:gd name="adj3" fmla="val 150000"/>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7907" name="Text Box 21">
            <a:extLst>
              <a:ext uri="{FF2B5EF4-FFF2-40B4-BE49-F238E27FC236}">
                <a16:creationId xmlns:a16="http://schemas.microsoft.com/office/drawing/2014/main" id="{0F054055-96E3-324D-BF46-710AEFEEC989}"/>
              </a:ext>
            </a:extLst>
          </p:cNvPr>
          <p:cNvSpPr txBox="1">
            <a:spLocks noChangeArrowheads="1"/>
          </p:cNvSpPr>
          <p:nvPr/>
        </p:nvSpPr>
        <p:spPr bwMode="auto">
          <a:xfrm>
            <a:off x="7391400" y="3124200"/>
            <a:ext cx="1314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800">
                <a:solidFill>
                  <a:schemeClr val="accent2"/>
                </a:solidFill>
              </a:rPr>
              <a:t>Replication</a:t>
            </a:r>
          </a:p>
        </p:txBody>
      </p:sp>
      <p:sp>
        <p:nvSpPr>
          <p:cNvPr id="37908" name="Line 22">
            <a:extLst>
              <a:ext uri="{FF2B5EF4-FFF2-40B4-BE49-F238E27FC236}">
                <a16:creationId xmlns:a16="http://schemas.microsoft.com/office/drawing/2014/main" id="{DDB9B250-CFD8-6F43-A631-9EF3334A6AF4}"/>
              </a:ext>
            </a:extLst>
          </p:cNvPr>
          <p:cNvSpPr>
            <a:spLocks noChangeShapeType="1"/>
          </p:cNvSpPr>
          <p:nvPr/>
        </p:nvSpPr>
        <p:spPr bwMode="auto">
          <a:xfrm>
            <a:off x="7272338" y="5276850"/>
            <a:ext cx="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b-NO"/>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a:extLst>
              <a:ext uri="{FF2B5EF4-FFF2-40B4-BE49-F238E27FC236}">
                <a16:creationId xmlns:a16="http://schemas.microsoft.com/office/drawing/2014/main" id="{F5CE3C32-ACCF-6848-A187-5D25FB225EA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42E8EF3-2A1E-4440-9083-530D74A5A7A1}" type="slidenum">
              <a:rPr lang="en-US" altLang="nb-NO" sz="1400" smtClean="0">
                <a:solidFill>
                  <a:srgbClr val="A8B9F6"/>
                </a:solidFill>
              </a:rPr>
              <a:pPr>
                <a:spcBef>
                  <a:spcPct val="0"/>
                </a:spcBef>
                <a:buFontTx/>
                <a:buNone/>
              </a:pPr>
              <a:t>12</a:t>
            </a:fld>
            <a:endParaRPr lang="en-US" altLang="nb-NO" sz="1400">
              <a:solidFill>
                <a:srgbClr val="A8B9F6"/>
              </a:solidFill>
            </a:endParaRPr>
          </a:p>
        </p:txBody>
      </p:sp>
      <p:sp>
        <p:nvSpPr>
          <p:cNvPr id="39938" name="Rectangle 2">
            <a:extLst>
              <a:ext uri="{FF2B5EF4-FFF2-40B4-BE49-F238E27FC236}">
                <a16:creationId xmlns:a16="http://schemas.microsoft.com/office/drawing/2014/main" id="{B2C7B0CC-6C92-2E46-86EE-9A4B98BE4A6E}"/>
              </a:ext>
            </a:extLst>
          </p:cNvPr>
          <p:cNvSpPr>
            <a:spLocks noGrp="1" noChangeArrowheads="1"/>
          </p:cNvSpPr>
          <p:nvPr>
            <p:ph type="title"/>
          </p:nvPr>
        </p:nvSpPr>
        <p:spPr/>
        <p:txBody>
          <a:bodyPr/>
          <a:lstStyle/>
          <a:p>
            <a:pPr eaLnBrk="1" hangingPunct="1"/>
            <a:r>
              <a:rPr lang="en-US" altLang="nb-NO"/>
              <a:t>Problems solved by bioinformatics</a:t>
            </a:r>
          </a:p>
        </p:txBody>
      </p:sp>
      <p:sp>
        <p:nvSpPr>
          <p:cNvPr id="39939" name="Rectangle 3">
            <a:extLst>
              <a:ext uri="{FF2B5EF4-FFF2-40B4-BE49-F238E27FC236}">
                <a16:creationId xmlns:a16="http://schemas.microsoft.com/office/drawing/2014/main" id="{1E1C0035-B8AD-5945-B281-110F247E70F7}"/>
              </a:ext>
            </a:extLst>
          </p:cNvPr>
          <p:cNvSpPr>
            <a:spLocks noGrp="1" noChangeArrowheads="1"/>
          </p:cNvSpPr>
          <p:nvPr>
            <p:ph type="body" idx="1"/>
          </p:nvPr>
        </p:nvSpPr>
        <p:spPr/>
        <p:txBody>
          <a:bodyPr/>
          <a:lstStyle/>
          <a:p>
            <a:pPr eaLnBrk="1" hangingPunct="1">
              <a:buFont typeface="Wingdings" pitchFamily="2" charset="2"/>
              <a:buChar char="q"/>
            </a:pPr>
            <a:endParaRPr lang="en-US" altLang="nb-NO"/>
          </a:p>
          <a:p>
            <a:pPr eaLnBrk="1" hangingPunct="1">
              <a:buFont typeface="Wingdings" pitchFamily="2" charset="2"/>
              <a:buChar char="q"/>
            </a:pPr>
            <a:r>
              <a:rPr lang="en-US" altLang="nb-NO"/>
              <a:t>What is the function of a protein?</a:t>
            </a:r>
          </a:p>
          <a:p>
            <a:pPr eaLnBrk="1" hangingPunct="1">
              <a:buFont typeface="Wingdings" pitchFamily="2" charset="2"/>
              <a:buChar char="q"/>
            </a:pPr>
            <a:endParaRPr lang="en-US" altLang="nb-NO"/>
          </a:p>
          <a:p>
            <a:pPr eaLnBrk="1" hangingPunct="1">
              <a:buFont typeface="Wingdings" pitchFamily="2" charset="2"/>
              <a:buChar char="q"/>
            </a:pPr>
            <a:r>
              <a:rPr lang="en-US" altLang="nb-NO"/>
              <a:t>How do we recognize genes in DNA?</a:t>
            </a:r>
          </a:p>
          <a:p>
            <a:pPr eaLnBrk="1" hangingPunct="1">
              <a:buFont typeface="Wingdings" pitchFamily="2" charset="2"/>
              <a:buChar char="q"/>
            </a:pPr>
            <a:endParaRPr lang="en-US" altLang="nb-NO"/>
          </a:p>
          <a:p>
            <a:pPr eaLnBrk="1" hangingPunct="1">
              <a:buFont typeface="Wingdings" pitchFamily="2" charset="2"/>
              <a:buChar char="q"/>
            </a:pPr>
            <a:r>
              <a:rPr lang="en-US" altLang="nb-NO"/>
              <a:t>How are genes controlled so that proteins are produced at the correct times?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5">
            <a:extLst>
              <a:ext uri="{FF2B5EF4-FFF2-40B4-BE49-F238E27FC236}">
                <a16:creationId xmlns:a16="http://schemas.microsoft.com/office/drawing/2014/main" id="{A5072E55-DD38-B34A-B14C-8F259B630FD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A916555-C7A8-C246-935F-F9203958C424}" type="slidenum">
              <a:rPr lang="en-US" altLang="nb-NO" sz="1400" smtClean="0">
                <a:solidFill>
                  <a:srgbClr val="A8B9F6"/>
                </a:solidFill>
              </a:rPr>
              <a:pPr>
                <a:spcBef>
                  <a:spcPct val="0"/>
                </a:spcBef>
                <a:buFontTx/>
                <a:buNone/>
              </a:pPr>
              <a:t>13</a:t>
            </a:fld>
            <a:endParaRPr lang="en-US" altLang="nb-NO" sz="1400">
              <a:solidFill>
                <a:srgbClr val="A8B9F6"/>
              </a:solidFill>
            </a:endParaRPr>
          </a:p>
        </p:txBody>
      </p:sp>
      <p:sp>
        <p:nvSpPr>
          <p:cNvPr id="41986" name="Rectangle 2">
            <a:extLst>
              <a:ext uri="{FF2B5EF4-FFF2-40B4-BE49-F238E27FC236}">
                <a16:creationId xmlns:a16="http://schemas.microsoft.com/office/drawing/2014/main" id="{1D2A735D-EEAB-F04B-B671-F7266839439F}"/>
              </a:ext>
            </a:extLst>
          </p:cNvPr>
          <p:cNvSpPr>
            <a:spLocks noGrp="1" noChangeArrowheads="1"/>
          </p:cNvSpPr>
          <p:nvPr>
            <p:ph type="title"/>
          </p:nvPr>
        </p:nvSpPr>
        <p:spPr/>
        <p:txBody>
          <a:bodyPr/>
          <a:lstStyle/>
          <a:p>
            <a:pPr eaLnBrk="1" hangingPunct="1"/>
            <a:r>
              <a:rPr lang="en-US" altLang="nb-NO"/>
              <a:t>Protein sequence determines function</a:t>
            </a:r>
          </a:p>
        </p:txBody>
      </p:sp>
      <p:sp>
        <p:nvSpPr>
          <p:cNvPr id="41987" name="Rectangle 3">
            <a:extLst>
              <a:ext uri="{FF2B5EF4-FFF2-40B4-BE49-F238E27FC236}">
                <a16:creationId xmlns:a16="http://schemas.microsoft.com/office/drawing/2014/main" id="{C4E4BFA7-11D8-9843-BE3D-CE7FD2E44CE3}"/>
              </a:ext>
            </a:extLst>
          </p:cNvPr>
          <p:cNvSpPr>
            <a:spLocks noGrp="1" noChangeArrowheads="1"/>
          </p:cNvSpPr>
          <p:nvPr>
            <p:ph type="body" idx="1"/>
          </p:nvPr>
        </p:nvSpPr>
        <p:spPr>
          <a:xfrm>
            <a:off x="876300" y="1524000"/>
            <a:ext cx="2874963" cy="4241800"/>
          </a:xfrm>
        </p:spPr>
        <p:txBody>
          <a:bodyPr/>
          <a:lstStyle/>
          <a:p>
            <a:pPr marL="0" indent="0" eaLnBrk="1" hangingPunct="1">
              <a:lnSpc>
                <a:spcPct val="80000"/>
              </a:lnSpc>
              <a:buFont typeface="Wingdings" pitchFamily="2" charset="2"/>
              <a:buNone/>
            </a:pPr>
            <a:endParaRPr lang="en-US" altLang="nb-NO" sz="1600"/>
          </a:p>
          <a:p>
            <a:pPr marL="0" indent="0" eaLnBrk="1" hangingPunct="1">
              <a:lnSpc>
                <a:spcPct val="80000"/>
              </a:lnSpc>
              <a:buFont typeface="Wingdings" pitchFamily="2" charset="2"/>
              <a:buNone/>
            </a:pPr>
            <a:endParaRPr lang="en-US" altLang="nb-NO" sz="1000">
              <a:latin typeface="Courier New" panose="02070309020205020404" pitchFamily="49" charset="0"/>
            </a:endParaRPr>
          </a:p>
          <a:p>
            <a:pPr marL="0" indent="0" eaLnBrk="1" hangingPunct="1">
              <a:lnSpc>
                <a:spcPct val="80000"/>
              </a:lnSpc>
              <a:buFont typeface="Wingdings" pitchFamily="2" charset="2"/>
              <a:buNone/>
            </a:pPr>
            <a:r>
              <a:rPr lang="en-US" altLang="nb-NO" sz="1000">
                <a:latin typeface="Courier New" panose="02070309020205020404" pitchFamily="49" charset="0"/>
              </a:rPr>
              <a:t>&gt;2FFL </a:t>
            </a:r>
            <a:r>
              <a:rPr lang="en-US" altLang="nb-NO" sz="1000" i="1">
                <a:latin typeface="Courier New" panose="02070309020205020404" pitchFamily="49" charset="0"/>
              </a:rPr>
              <a:t>Giardia intestinalis</a:t>
            </a:r>
            <a:r>
              <a:rPr lang="en-US" altLang="nb-NO" sz="1000">
                <a:latin typeface="Courier New" panose="02070309020205020404" pitchFamily="49" charset="0"/>
              </a:rPr>
              <a:t> Dicer</a:t>
            </a:r>
          </a:p>
          <a:p>
            <a:pPr marL="0" indent="0" eaLnBrk="1" hangingPunct="1">
              <a:lnSpc>
                <a:spcPct val="80000"/>
              </a:lnSpc>
              <a:buFont typeface="Wingdings" pitchFamily="2" charset="2"/>
              <a:buNone/>
            </a:pPr>
            <a:r>
              <a:rPr lang="en-US" altLang="nb-NO" sz="1000">
                <a:latin typeface="Courier New" panose="02070309020205020404" pitchFamily="49" charset="0"/>
              </a:rPr>
              <a:t>GAMHALGHCCTVVTTRGPSHWLLLLDTHLGTLPGFKVSAGRGLPAAEVYFEAGPRVSLSRTDATIVAVYQSILFQLLGPTFPASWTEIGATMPHNEYTFPRFISNPPQFATLAFLPLLSPTSPLDLRALMVTAQLMCDAKRLSDEYTDYSTLSASLHGRMVATPEISWSLYVVLGIDSTQTSLSYFTRANESITYMRYYATAHNIHLRAADLPLVAAVRLDDLKDHQIPAPGSWDDLAPKLRFLPPELCLLLPDEFDLIRVQALQFLPEIAKHICDIQNTICALDKSFPDCGRIGGERYFAITAGLRLDQGRGRGLAGWRTPFGPFGVSHTDVFQRLELLGDAVLGFIVTARLLCLFPDASVGTLVELKMELVRNEALNYLVQTLGLPQLAEFSNNLVAKSKTWADMYEEIVGSIFTGPNGIYGCEEFLAKTLMSPEHSKTVGSACPDAVTKASKRVCMGEAGAHEFRSLVDYACEQGISVFCSSRVSTMFLERLRDIPAEDMLDWYRLGIQFSHRSGLSGPGGVVSVIDIMTHLARGLWLGSPGFYVEQQTDKNESACPPTIPVLYIYHRSVQCPVLYGSLTETPTGPVASKVLALYEKILAYESSGGSKHIAAQTVSRSLAVPIPSGTIPFLIRLLQIALTPHVYQKLELLGDAFLKCSLALHLHALHPTLTEGALTRMRQSAETNSVLGRLTKRFPSVVSEVIIESHPKIQPDSKVYGDTFEAILAAILLACGEEAAGAFVREHVLPQVVADA</a:t>
            </a:r>
          </a:p>
        </p:txBody>
      </p:sp>
      <p:pic>
        <p:nvPicPr>
          <p:cNvPr id="41988" name="Picture 4">
            <a:extLst>
              <a:ext uri="{FF2B5EF4-FFF2-40B4-BE49-F238E27FC236}">
                <a16:creationId xmlns:a16="http://schemas.microsoft.com/office/drawing/2014/main" id="{221BA629-DA47-4D40-9DAA-8BBF250EE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900"/>
          <a:stretch>
            <a:fillRect/>
          </a:stretch>
        </p:blipFill>
        <p:spPr bwMode="auto">
          <a:xfrm>
            <a:off x="7194550" y="2362200"/>
            <a:ext cx="172085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 Box 5">
            <a:extLst>
              <a:ext uri="{FF2B5EF4-FFF2-40B4-BE49-F238E27FC236}">
                <a16:creationId xmlns:a16="http://schemas.microsoft.com/office/drawing/2014/main" id="{E515473A-691E-BE44-B092-C34867DA373F}"/>
              </a:ext>
            </a:extLst>
          </p:cNvPr>
          <p:cNvSpPr txBox="1">
            <a:spLocks noChangeArrowheads="1"/>
          </p:cNvSpPr>
          <p:nvPr/>
        </p:nvSpPr>
        <p:spPr bwMode="auto">
          <a:xfrm>
            <a:off x="1447800" y="1447800"/>
            <a:ext cx="12144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nb-NO" altLang="nb-NO" sz="1800"/>
              <a:t>Sequence</a:t>
            </a:r>
            <a:endParaRPr lang="en-US" altLang="nb-NO" sz="1800"/>
          </a:p>
        </p:txBody>
      </p:sp>
      <p:sp>
        <p:nvSpPr>
          <p:cNvPr id="41990" name="Text Box 6">
            <a:extLst>
              <a:ext uri="{FF2B5EF4-FFF2-40B4-BE49-F238E27FC236}">
                <a16:creationId xmlns:a16="http://schemas.microsoft.com/office/drawing/2014/main" id="{5F4ABD00-E3C5-C44C-936E-F4E2AA327E89}"/>
              </a:ext>
            </a:extLst>
          </p:cNvPr>
          <p:cNvSpPr txBox="1">
            <a:spLocks noChangeArrowheads="1"/>
          </p:cNvSpPr>
          <p:nvPr/>
        </p:nvSpPr>
        <p:spPr bwMode="auto">
          <a:xfrm>
            <a:off x="4470400" y="1447800"/>
            <a:ext cx="1111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nb-NO" altLang="nb-NO" sz="1800"/>
              <a:t>Structure</a:t>
            </a:r>
            <a:endParaRPr lang="en-US" altLang="nb-NO" sz="1800"/>
          </a:p>
        </p:txBody>
      </p:sp>
      <p:sp>
        <p:nvSpPr>
          <p:cNvPr id="41991" name="Text Box 7">
            <a:extLst>
              <a:ext uri="{FF2B5EF4-FFF2-40B4-BE49-F238E27FC236}">
                <a16:creationId xmlns:a16="http://schemas.microsoft.com/office/drawing/2014/main" id="{EF8161B3-7F3D-2D46-B92B-7F474241D637}"/>
              </a:ext>
            </a:extLst>
          </p:cNvPr>
          <p:cNvSpPr txBox="1">
            <a:spLocks noChangeArrowheads="1"/>
          </p:cNvSpPr>
          <p:nvPr/>
        </p:nvSpPr>
        <p:spPr bwMode="auto">
          <a:xfrm>
            <a:off x="7391400" y="1447800"/>
            <a:ext cx="106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nb-NO" altLang="nb-NO" sz="1800"/>
              <a:t>Function</a:t>
            </a:r>
            <a:endParaRPr lang="en-US" altLang="nb-NO" sz="1800"/>
          </a:p>
        </p:txBody>
      </p:sp>
      <p:sp>
        <p:nvSpPr>
          <p:cNvPr id="41992" name="Line 8">
            <a:extLst>
              <a:ext uri="{FF2B5EF4-FFF2-40B4-BE49-F238E27FC236}">
                <a16:creationId xmlns:a16="http://schemas.microsoft.com/office/drawing/2014/main" id="{7243205F-EEE1-2C46-9E61-289346225B24}"/>
              </a:ext>
            </a:extLst>
          </p:cNvPr>
          <p:cNvSpPr>
            <a:spLocks noChangeShapeType="1"/>
          </p:cNvSpPr>
          <p:nvPr/>
        </p:nvSpPr>
        <p:spPr bwMode="auto">
          <a:xfrm>
            <a:off x="3222625" y="1631950"/>
            <a:ext cx="685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b-NO"/>
          </a:p>
        </p:txBody>
      </p:sp>
      <p:sp>
        <p:nvSpPr>
          <p:cNvPr id="41993" name="Line 9">
            <a:extLst>
              <a:ext uri="{FF2B5EF4-FFF2-40B4-BE49-F238E27FC236}">
                <a16:creationId xmlns:a16="http://schemas.microsoft.com/office/drawing/2014/main" id="{B17C462B-63F2-EC44-A62A-1A714000412A}"/>
              </a:ext>
            </a:extLst>
          </p:cNvPr>
          <p:cNvSpPr>
            <a:spLocks noChangeShapeType="1"/>
          </p:cNvSpPr>
          <p:nvPr/>
        </p:nvSpPr>
        <p:spPr bwMode="auto">
          <a:xfrm>
            <a:off x="6143625" y="1631950"/>
            <a:ext cx="685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b-NO"/>
          </a:p>
        </p:txBody>
      </p:sp>
      <p:sp>
        <p:nvSpPr>
          <p:cNvPr id="41994" name="Rectangle 10">
            <a:extLst>
              <a:ext uri="{FF2B5EF4-FFF2-40B4-BE49-F238E27FC236}">
                <a16:creationId xmlns:a16="http://schemas.microsoft.com/office/drawing/2014/main" id="{1FC184DF-6078-2E43-B3EA-0CAEB7FBE0A8}"/>
              </a:ext>
            </a:extLst>
          </p:cNvPr>
          <p:cNvSpPr>
            <a:spLocks noChangeArrowheads="1"/>
          </p:cNvSpPr>
          <p:nvPr/>
        </p:nvSpPr>
        <p:spPr bwMode="auto">
          <a:xfrm>
            <a:off x="533400" y="6477000"/>
            <a:ext cx="317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400" i="1"/>
              <a:t>RCSB PDB (http://www.rcsb.org/pdb/)</a:t>
            </a:r>
          </a:p>
        </p:txBody>
      </p:sp>
      <p:pic>
        <p:nvPicPr>
          <p:cNvPr id="41995" name="Picture 11">
            <a:extLst>
              <a:ext uri="{FF2B5EF4-FFF2-40B4-BE49-F238E27FC236}">
                <a16:creationId xmlns:a16="http://schemas.microsoft.com/office/drawing/2014/main" id="{19B8E419-C3D1-AD41-B7FF-B00A688A0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8245" r="38245"/>
          <a:stretch>
            <a:fillRect/>
          </a:stretch>
        </p:blipFill>
        <p:spPr bwMode="auto">
          <a:xfrm>
            <a:off x="4114800" y="1828800"/>
            <a:ext cx="23463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6" name="Rectangle 12">
            <a:extLst>
              <a:ext uri="{FF2B5EF4-FFF2-40B4-BE49-F238E27FC236}">
                <a16:creationId xmlns:a16="http://schemas.microsoft.com/office/drawing/2014/main" id="{00F1AC65-F816-0F4C-9495-B795115EF0E0}"/>
              </a:ext>
            </a:extLst>
          </p:cNvPr>
          <p:cNvSpPr>
            <a:spLocks noChangeArrowheads="1"/>
          </p:cNvSpPr>
          <p:nvPr/>
        </p:nvSpPr>
        <p:spPr bwMode="auto">
          <a:xfrm>
            <a:off x="5410200" y="6477000"/>
            <a:ext cx="3657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nb-NO" sz="1400"/>
              <a:t>MacRae, I.J. (2006). </a:t>
            </a:r>
            <a:r>
              <a:rPr lang="en-US" altLang="nb-NO" sz="1400" i="1"/>
              <a:t>Science</a:t>
            </a:r>
            <a:r>
              <a:rPr lang="en-US" altLang="nb-NO" sz="1400"/>
              <a:t> </a:t>
            </a:r>
            <a:r>
              <a:rPr lang="en-US" altLang="nb-NO" sz="1400" b="1"/>
              <a:t>311</a:t>
            </a:r>
            <a:r>
              <a:rPr lang="en-US" altLang="nb-NO" sz="1400"/>
              <a:t>: 195-198.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a:extLst>
              <a:ext uri="{FF2B5EF4-FFF2-40B4-BE49-F238E27FC236}">
                <a16:creationId xmlns:a16="http://schemas.microsoft.com/office/drawing/2014/main" id="{7ACCCED2-B199-A946-9D6C-5B42637410B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1C3281E-340D-1841-97D6-7A4472BBBC04}" type="slidenum">
              <a:rPr lang="en-US" altLang="nb-NO" sz="1400" smtClean="0">
                <a:solidFill>
                  <a:srgbClr val="A8B9F6"/>
                </a:solidFill>
              </a:rPr>
              <a:pPr>
                <a:spcBef>
                  <a:spcPct val="0"/>
                </a:spcBef>
                <a:buFontTx/>
                <a:buNone/>
              </a:pPr>
              <a:t>14</a:t>
            </a:fld>
            <a:endParaRPr lang="en-US" altLang="nb-NO" sz="1400">
              <a:solidFill>
                <a:srgbClr val="A8B9F6"/>
              </a:solidFill>
            </a:endParaRPr>
          </a:p>
        </p:txBody>
      </p:sp>
      <p:sp>
        <p:nvSpPr>
          <p:cNvPr id="44034" name="Rectangle 2">
            <a:extLst>
              <a:ext uri="{FF2B5EF4-FFF2-40B4-BE49-F238E27FC236}">
                <a16:creationId xmlns:a16="http://schemas.microsoft.com/office/drawing/2014/main" id="{BE58A53E-369D-8041-971A-9D452B9BE093}"/>
              </a:ext>
            </a:extLst>
          </p:cNvPr>
          <p:cNvSpPr>
            <a:spLocks noGrp="1" noChangeArrowheads="1"/>
          </p:cNvSpPr>
          <p:nvPr>
            <p:ph type="title"/>
          </p:nvPr>
        </p:nvSpPr>
        <p:spPr/>
        <p:txBody>
          <a:bodyPr/>
          <a:lstStyle/>
          <a:p>
            <a:pPr eaLnBrk="1" hangingPunct="1"/>
            <a:r>
              <a:rPr lang="en-US" altLang="nb-NO"/>
              <a:t>Genes evolved from common ancestor (homologs) often have similar functions</a:t>
            </a:r>
          </a:p>
        </p:txBody>
      </p:sp>
      <p:sp>
        <p:nvSpPr>
          <p:cNvPr id="44035" name="Rectangle 3">
            <a:extLst>
              <a:ext uri="{FF2B5EF4-FFF2-40B4-BE49-F238E27FC236}">
                <a16:creationId xmlns:a16="http://schemas.microsoft.com/office/drawing/2014/main" id="{14A338B0-65E0-F04B-AAFE-E50FF826D64D}"/>
              </a:ext>
            </a:extLst>
          </p:cNvPr>
          <p:cNvSpPr>
            <a:spLocks noGrp="1" noChangeArrowheads="1"/>
          </p:cNvSpPr>
          <p:nvPr>
            <p:ph type="body" idx="1"/>
          </p:nvPr>
        </p:nvSpPr>
        <p:spPr>
          <a:xfrm>
            <a:off x="876300" y="4038600"/>
            <a:ext cx="7391400" cy="1676400"/>
          </a:xfrm>
        </p:spPr>
        <p:txBody>
          <a:bodyPr/>
          <a:lstStyle/>
          <a:p>
            <a:pPr marL="0" indent="0" eaLnBrk="1" hangingPunct="1">
              <a:lnSpc>
                <a:spcPct val="90000"/>
              </a:lnSpc>
              <a:buFont typeface="Wingdings" pitchFamily="2" charset="2"/>
              <a:buNone/>
            </a:pPr>
            <a:r>
              <a:rPr lang="en-US" altLang="nb-NO" sz="1800">
                <a:latin typeface="Courier New" panose="02070309020205020404" pitchFamily="49" charset="0"/>
              </a:rPr>
              <a:t>&gt;Human insulin</a:t>
            </a:r>
          </a:p>
          <a:p>
            <a:pPr marL="0" indent="0" eaLnBrk="1" hangingPunct="1">
              <a:lnSpc>
                <a:spcPct val="90000"/>
              </a:lnSpc>
              <a:buFont typeface="Wingdings" pitchFamily="2" charset="2"/>
              <a:buNone/>
            </a:pPr>
            <a:r>
              <a:rPr lang="en-US" altLang="nb-NO" sz="1800" b="1">
                <a:latin typeface="Courier New" panose="02070309020205020404" pitchFamily="49" charset="0"/>
              </a:rPr>
              <a:t>MALW</a:t>
            </a:r>
            <a:r>
              <a:rPr lang="en-US" altLang="nb-NO" sz="1800">
                <a:latin typeface="Courier New" panose="02070309020205020404" pitchFamily="49" charset="0"/>
              </a:rPr>
              <a:t>M</a:t>
            </a:r>
            <a:r>
              <a:rPr lang="en-US" altLang="nb-NO" sz="1800" b="1">
                <a:latin typeface="Courier New" panose="02070309020205020404" pitchFamily="49" charset="0"/>
              </a:rPr>
              <a:t>RL</a:t>
            </a:r>
            <a:r>
              <a:rPr lang="en-US" altLang="nb-NO" sz="1800">
                <a:latin typeface="Courier New" panose="02070309020205020404" pitchFamily="49" charset="0"/>
              </a:rPr>
              <a:t>L</a:t>
            </a:r>
            <a:r>
              <a:rPr lang="en-US" altLang="nb-NO" sz="1800" b="1">
                <a:latin typeface="Courier New" panose="02070309020205020404" pitchFamily="49" charset="0"/>
              </a:rPr>
              <a:t>PLLALLALW</a:t>
            </a:r>
            <a:r>
              <a:rPr lang="en-US" altLang="nb-NO" sz="1800">
                <a:latin typeface="Courier New" panose="02070309020205020404" pitchFamily="49" charset="0"/>
              </a:rPr>
              <a:t>G</a:t>
            </a:r>
            <a:r>
              <a:rPr lang="en-US" altLang="nb-NO" sz="1800" b="1">
                <a:latin typeface="Courier New" panose="02070309020205020404" pitchFamily="49" charset="0"/>
              </a:rPr>
              <a:t>P</a:t>
            </a:r>
            <a:r>
              <a:rPr lang="en-US" altLang="nb-NO" sz="1800">
                <a:latin typeface="Courier New" panose="02070309020205020404" pitchFamily="49" charset="0"/>
              </a:rPr>
              <a:t>D</a:t>
            </a:r>
            <a:r>
              <a:rPr lang="en-US" altLang="nb-NO" sz="1800" b="1">
                <a:latin typeface="Courier New" panose="02070309020205020404" pitchFamily="49" charset="0"/>
              </a:rPr>
              <a:t>PA</a:t>
            </a:r>
            <a:r>
              <a:rPr lang="en-US" altLang="nb-NO" sz="1800">
                <a:latin typeface="Courier New" panose="02070309020205020404" pitchFamily="49" charset="0"/>
              </a:rPr>
              <a:t>A</a:t>
            </a:r>
            <a:r>
              <a:rPr lang="en-US" altLang="nb-NO" sz="1800" b="1">
                <a:latin typeface="Courier New" panose="02070309020205020404" pitchFamily="49" charset="0"/>
              </a:rPr>
              <a:t>AFVNQHLCGSHLVEALYLVCGERG</a:t>
            </a:r>
            <a:r>
              <a:rPr lang="en-US" altLang="nb-NO" sz="1800">
                <a:latin typeface="Courier New" panose="02070309020205020404" pitchFamily="49" charset="0"/>
              </a:rPr>
              <a:t>FFYTPKTRREAEDLQVGQVELGGGPGAGSLQPLALEGSLQKRGIVEQCCTSICSLYQLENYCN </a:t>
            </a:r>
          </a:p>
          <a:p>
            <a:pPr marL="0" indent="0" eaLnBrk="1" hangingPunct="1">
              <a:lnSpc>
                <a:spcPct val="90000"/>
              </a:lnSpc>
              <a:buFont typeface="Wingdings" pitchFamily="2" charset="2"/>
              <a:buNone/>
            </a:pPr>
            <a:r>
              <a:rPr lang="en-US" altLang="nb-NO" sz="1800">
                <a:latin typeface="Courier New" panose="02070309020205020404" pitchFamily="49" charset="0"/>
              </a:rPr>
              <a:t>&gt;Cow insulin</a:t>
            </a:r>
          </a:p>
          <a:p>
            <a:pPr marL="0" indent="0" eaLnBrk="1" hangingPunct="1">
              <a:lnSpc>
                <a:spcPct val="90000"/>
              </a:lnSpc>
              <a:buFont typeface="Wingdings" pitchFamily="2" charset="2"/>
              <a:buNone/>
            </a:pPr>
            <a:r>
              <a:rPr lang="en-US" altLang="nb-NO" sz="1800" b="1">
                <a:latin typeface="Courier New" panose="02070309020205020404" pitchFamily="49" charset="0"/>
              </a:rPr>
              <a:t>MALW</a:t>
            </a:r>
            <a:r>
              <a:rPr lang="en-US" altLang="nb-NO" sz="1800">
                <a:latin typeface="Courier New" panose="02070309020205020404" pitchFamily="49" charset="0"/>
              </a:rPr>
              <a:t>T</a:t>
            </a:r>
            <a:r>
              <a:rPr lang="en-US" altLang="nb-NO" sz="1800" b="1">
                <a:latin typeface="Courier New" panose="02070309020205020404" pitchFamily="49" charset="0"/>
              </a:rPr>
              <a:t>RL</a:t>
            </a:r>
            <a:r>
              <a:rPr lang="en-US" altLang="nb-NO" sz="1800">
                <a:latin typeface="Courier New" panose="02070309020205020404" pitchFamily="49" charset="0"/>
              </a:rPr>
              <a:t>A</a:t>
            </a:r>
            <a:r>
              <a:rPr lang="en-US" altLang="nb-NO" sz="1800" b="1">
                <a:latin typeface="Courier New" panose="02070309020205020404" pitchFamily="49" charset="0"/>
              </a:rPr>
              <a:t>PLLALLALW</a:t>
            </a:r>
            <a:r>
              <a:rPr lang="en-US" altLang="nb-NO" sz="1800">
                <a:latin typeface="Courier New" panose="02070309020205020404" pitchFamily="49" charset="0"/>
              </a:rPr>
              <a:t>A</a:t>
            </a:r>
            <a:r>
              <a:rPr lang="en-US" altLang="nb-NO" sz="1800" b="1">
                <a:latin typeface="Courier New" panose="02070309020205020404" pitchFamily="49" charset="0"/>
              </a:rPr>
              <a:t>P</a:t>
            </a:r>
            <a:r>
              <a:rPr lang="en-US" altLang="nb-NO" sz="1800">
                <a:latin typeface="Courier New" panose="02070309020205020404" pitchFamily="49" charset="0"/>
              </a:rPr>
              <a:t>A</a:t>
            </a:r>
            <a:r>
              <a:rPr lang="en-US" altLang="nb-NO" sz="1800" b="1">
                <a:latin typeface="Courier New" panose="02070309020205020404" pitchFamily="49" charset="0"/>
              </a:rPr>
              <a:t>PA</a:t>
            </a:r>
            <a:r>
              <a:rPr lang="en-US" altLang="nb-NO" sz="1800">
                <a:latin typeface="Courier New" panose="02070309020205020404" pitchFamily="49" charset="0"/>
              </a:rPr>
              <a:t>R</a:t>
            </a:r>
            <a:r>
              <a:rPr lang="en-US" altLang="nb-NO" sz="1800" b="1">
                <a:latin typeface="Courier New" panose="02070309020205020404" pitchFamily="49" charset="0"/>
              </a:rPr>
              <a:t>AFVNQHLCGSHLVEALYLVCGERG</a:t>
            </a:r>
            <a:r>
              <a:rPr lang="en-US" altLang="nb-NO" sz="1800">
                <a:latin typeface="Courier New" panose="02070309020205020404" pitchFamily="49" charset="0"/>
              </a:rPr>
              <a:t>FFYTPKARREVEGPQVGALELAGGPGAGGLEGPPQKRGIVEQCCASVCSLYQLENYCN</a:t>
            </a:r>
          </a:p>
        </p:txBody>
      </p:sp>
      <p:pic>
        <p:nvPicPr>
          <p:cNvPr id="44036" name="Picture 4">
            <a:extLst>
              <a:ext uri="{FF2B5EF4-FFF2-40B4-BE49-F238E27FC236}">
                <a16:creationId xmlns:a16="http://schemas.microsoft.com/office/drawing/2014/main" id="{CFE2A8A8-CB54-EC40-A2FD-3BB0D3581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447800"/>
            <a:ext cx="26924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a:extLst>
              <a:ext uri="{FF2B5EF4-FFF2-40B4-BE49-F238E27FC236}">
                <a16:creationId xmlns:a16="http://schemas.microsoft.com/office/drawing/2014/main" id="{AFBBCECC-141D-7D48-93F8-774FF09BE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447800"/>
            <a:ext cx="26924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 Box 6">
            <a:extLst>
              <a:ext uri="{FF2B5EF4-FFF2-40B4-BE49-F238E27FC236}">
                <a16:creationId xmlns:a16="http://schemas.microsoft.com/office/drawing/2014/main" id="{A84B3418-315D-9445-8185-E10F0B50B334}"/>
              </a:ext>
            </a:extLst>
          </p:cNvPr>
          <p:cNvSpPr txBox="1">
            <a:spLocks noChangeArrowheads="1"/>
          </p:cNvSpPr>
          <p:nvPr/>
        </p:nvSpPr>
        <p:spPr bwMode="auto">
          <a:xfrm>
            <a:off x="685800" y="1724025"/>
            <a:ext cx="1166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t>Human</a:t>
            </a:r>
          </a:p>
        </p:txBody>
      </p:sp>
      <p:sp>
        <p:nvSpPr>
          <p:cNvPr id="44039" name="Text Box 7">
            <a:extLst>
              <a:ext uri="{FF2B5EF4-FFF2-40B4-BE49-F238E27FC236}">
                <a16:creationId xmlns:a16="http://schemas.microsoft.com/office/drawing/2014/main" id="{6B343115-9E9D-6B4E-A095-B45FF3A76D99}"/>
              </a:ext>
            </a:extLst>
          </p:cNvPr>
          <p:cNvSpPr txBox="1">
            <a:spLocks noChangeArrowheads="1"/>
          </p:cNvSpPr>
          <p:nvPr/>
        </p:nvSpPr>
        <p:spPr bwMode="auto">
          <a:xfrm>
            <a:off x="7350125" y="17240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t>Cow</a:t>
            </a:r>
          </a:p>
        </p:txBody>
      </p:sp>
      <p:sp>
        <p:nvSpPr>
          <p:cNvPr id="44040" name="Rectangle 8">
            <a:extLst>
              <a:ext uri="{FF2B5EF4-FFF2-40B4-BE49-F238E27FC236}">
                <a16:creationId xmlns:a16="http://schemas.microsoft.com/office/drawing/2014/main" id="{DE008487-1A1D-4443-BCAE-A9E666C744CF}"/>
              </a:ext>
            </a:extLst>
          </p:cNvPr>
          <p:cNvSpPr>
            <a:spLocks noChangeArrowheads="1"/>
          </p:cNvSpPr>
          <p:nvPr/>
        </p:nvSpPr>
        <p:spPr bwMode="auto">
          <a:xfrm>
            <a:off x="533400" y="6477000"/>
            <a:ext cx="317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400" i="1"/>
              <a:t>RCSB PDB (http://www.rcsb.org/pdb/)</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0F45BC72-7734-BC43-AA48-2E2E5A0BFBA2}"/>
              </a:ext>
            </a:extLst>
          </p:cNvPr>
          <p:cNvSpPr>
            <a:spLocks noGrp="1" noChangeArrowheads="1"/>
          </p:cNvSpPr>
          <p:nvPr>
            <p:ph type="title"/>
          </p:nvPr>
        </p:nvSpPr>
        <p:spPr/>
        <p:txBody>
          <a:bodyPr/>
          <a:lstStyle/>
          <a:p>
            <a:pPr eaLnBrk="1" hangingPunct="1"/>
            <a:r>
              <a:rPr lang="en-US" altLang="nb-NO"/>
              <a:t>Homologous vs Analogous genes</a:t>
            </a:r>
          </a:p>
        </p:txBody>
      </p:sp>
      <p:sp>
        <p:nvSpPr>
          <p:cNvPr id="46082" name="Content Placeholder 3">
            <a:extLst>
              <a:ext uri="{FF2B5EF4-FFF2-40B4-BE49-F238E27FC236}">
                <a16:creationId xmlns:a16="http://schemas.microsoft.com/office/drawing/2014/main" id="{60D0CF3B-4E40-0047-B25A-F255C13A5595}"/>
              </a:ext>
            </a:extLst>
          </p:cNvPr>
          <p:cNvSpPr>
            <a:spLocks noGrp="1" noChangeArrowheads="1"/>
          </p:cNvSpPr>
          <p:nvPr>
            <p:ph idx="1"/>
          </p:nvPr>
        </p:nvSpPr>
        <p:spPr/>
        <p:txBody>
          <a:bodyPr/>
          <a:lstStyle/>
          <a:p>
            <a:r>
              <a:rPr lang="en-US" altLang="nb-NO"/>
              <a:t>Homologous genes = Genes evolved from common ancestor</a:t>
            </a:r>
          </a:p>
          <a:p>
            <a:r>
              <a:rPr lang="en-US" altLang="nb-NO"/>
              <a:t>Analogous genes = Genes with </a:t>
            </a:r>
            <a:r>
              <a:rPr lang="nb-NO" altLang="nb-NO"/>
              <a:t>similar function in two taxa (species) that were not present in their last common ancestor</a:t>
            </a:r>
          </a:p>
          <a:p>
            <a:endParaRPr lang="en-US" altLang="nb-NO"/>
          </a:p>
          <a:p>
            <a:endParaRPr lang="nb-NO" altLang="nb-NO"/>
          </a:p>
        </p:txBody>
      </p:sp>
      <p:sp>
        <p:nvSpPr>
          <p:cNvPr id="46083" name="Slide Number Placeholder 5">
            <a:extLst>
              <a:ext uri="{FF2B5EF4-FFF2-40B4-BE49-F238E27FC236}">
                <a16:creationId xmlns:a16="http://schemas.microsoft.com/office/drawing/2014/main" id="{32DF5070-3E45-9441-9E42-A7DCC5C26A1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A2EC5E1-737B-994A-A62A-65726A3193D9}" type="slidenum">
              <a:rPr lang="en-US" altLang="nb-NO" sz="1400" smtClean="0">
                <a:solidFill>
                  <a:srgbClr val="A8B9F6"/>
                </a:solidFill>
              </a:rPr>
              <a:pPr>
                <a:spcBef>
                  <a:spcPct val="0"/>
                </a:spcBef>
                <a:buFontTx/>
                <a:buNone/>
              </a:pPr>
              <a:t>15</a:t>
            </a:fld>
            <a:endParaRPr lang="en-US" altLang="nb-NO" sz="1400">
              <a:solidFill>
                <a:srgbClr val="A8B9F6"/>
              </a:solidFill>
            </a:endParaRPr>
          </a:p>
        </p:txBody>
      </p:sp>
      <p:sp>
        <p:nvSpPr>
          <p:cNvPr id="46084" name="Rectangle 8">
            <a:extLst>
              <a:ext uri="{FF2B5EF4-FFF2-40B4-BE49-F238E27FC236}">
                <a16:creationId xmlns:a16="http://schemas.microsoft.com/office/drawing/2014/main" id="{F598C767-9545-8640-BEAA-D7DDB99700E0}"/>
              </a:ext>
            </a:extLst>
          </p:cNvPr>
          <p:cNvSpPr>
            <a:spLocks noChangeArrowheads="1"/>
          </p:cNvSpPr>
          <p:nvPr/>
        </p:nvSpPr>
        <p:spPr bwMode="auto">
          <a:xfrm>
            <a:off x="533400" y="6477000"/>
            <a:ext cx="3178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400" i="1"/>
              <a:t>RCSB PDB (http://www.rcsb.org/pdb/)</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a:extLst>
              <a:ext uri="{FF2B5EF4-FFF2-40B4-BE49-F238E27FC236}">
                <a16:creationId xmlns:a16="http://schemas.microsoft.com/office/drawing/2014/main" id="{C5653A9F-392F-554D-BA10-7EDEE323622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D78EDA4-D554-4447-9E39-B5C0B2301D65}" type="slidenum">
              <a:rPr lang="en-US" altLang="nb-NO" sz="1400" smtClean="0">
                <a:solidFill>
                  <a:srgbClr val="A8B9F6"/>
                </a:solidFill>
              </a:rPr>
              <a:pPr>
                <a:spcBef>
                  <a:spcPct val="0"/>
                </a:spcBef>
                <a:buFontTx/>
                <a:buNone/>
              </a:pPr>
              <a:t>16</a:t>
            </a:fld>
            <a:endParaRPr lang="en-US" altLang="nb-NO" sz="1400">
              <a:solidFill>
                <a:srgbClr val="A8B9F6"/>
              </a:solidFill>
            </a:endParaRPr>
          </a:p>
        </p:txBody>
      </p:sp>
      <p:sp>
        <p:nvSpPr>
          <p:cNvPr id="48130" name="Rectangle 2">
            <a:extLst>
              <a:ext uri="{FF2B5EF4-FFF2-40B4-BE49-F238E27FC236}">
                <a16:creationId xmlns:a16="http://schemas.microsoft.com/office/drawing/2014/main" id="{F79B0B0E-C317-984C-A60A-723A6671B6BA}"/>
              </a:ext>
            </a:extLst>
          </p:cNvPr>
          <p:cNvSpPr>
            <a:spLocks noGrp="1" noChangeArrowheads="1"/>
          </p:cNvSpPr>
          <p:nvPr>
            <p:ph type="title"/>
          </p:nvPr>
        </p:nvSpPr>
        <p:spPr/>
        <p:txBody>
          <a:bodyPr/>
          <a:lstStyle/>
          <a:p>
            <a:pPr eaLnBrk="1" hangingPunct="1"/>
            <a:r>
              <a:rPr lang="en-US" altLang="nb-NO"/>
              <a:t>Search to determine gene function</a:t>
            </a:r>
          </a:p>
        </p:txBody>
      </p:sp>
      <p:sp>
        <p:nvSpPr>
          <p:cNvPr id="48131" name="Rectangle 3">
            <a:extLst>
              <a:ext uri="{FF2B5EF4-FFF2-40B4-BE49-F238E27FC236}">
                <a16:creationId xmlns:a16="http://schemas.microsoft.com/office/drawing/2014/main" id="{0E4A79A8-C3DC-3A44-8EC4-5110DB0047D5}"/>
              </a:ext>
            </a:extLst>
          </p:cNvPr>
          <p:cNvSpPr>
            <a:spLocks noGrp="1" noChangeArrowheads="1"/>
          </p:cNvSpPr>
          <p:nvPr>
            <p:ph type="body" idx="1"/>
          </p:nvPr>
        </p:nvSpPr>
        <p:spPr/>
        <p:txBody>
          <a:bodyPr/>
          <a:lstStyle/>
          <a:p>
            <a:pPr eaLnBrk="1" hangingPunct="1"/>
            <a:r>
              <a:rPr lang="en-US" altLang="nb-NO"/>
              <a:t>Homologous genes often have sequence similarity</a:t>
            </a:r>
          </a:p>
          <a:p>
            <a:pPr lvl="1" eaLnBrk="1" hangingPunct="1"/>
            <a:r>
              <a:rPr lang="en-US" altLang="nb-NO"/>
              <a:t>Sequence similarity indicates homology</a:t>
            </a:r>
          </a:p>
          <a:p>
            <a:pPr lvl="1" eaLnBrk="1" hangingPunct="1"/>
            <a:r>
              <a:rPr lang="en-US" altLang="nb-NO"/>
              <a:t>…and similar function</a:t>
            </a:r>
          </a:p>
          <a:p>
            <a:pPr lvl="1" eaLnBrk="1" hangingPunct="1"/>
            <a:endParaRPr lang="en-US" altLang="nb-NO"/>
          </a:p>
          <a:p>
            <a:pPr eaLnBrk="1" hangingPunct="1"/>
            <a:endParaRPr lang="en-US" altLang="nb-NO"/>
          </a:p>
          <a:p>
            <a:pPr eaLnBrk="1" hangingPunct="1">
              <a:buFont typeface="Wingdings" pitchFamily="2" charset="2"/>
              <a:buChar char="Ø"/>
            </a:pPr>
            <a:r>
              <a:rPr lang="en-US" altLang="nb-NO"/>
              <a:t>Find similar genes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5">
            <a:extLst>
              <a:ext uri="{FF2B5EF4-FFF2-40B4-BE49-F238E27FC236}">
                <a16:creationId xmlns:a16="http://schemas.microsoft.com/office/drawing/2014/main" id="{700D1FFE-FED0-CE4C-8661-4D649C73127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408A035-9A8B-8142-A66C-7D831148CEEE}" type="slidenum">
              <a:rPr lang="en-US" altLang="nb-NO" sz="1400" smtClean="0">
                <a:solidFill>
                  <a:srgbClr val="A8B9F6"/>
                </a:solidFill>
              </a:rPr>
              <a:pPr>
                <a:spcBef>
                  <a:spcPct val="0"/>
                </a:spcBef>
                <a:buFontTx/>
                <a:buNone/>
              </a:pPr>
              <a:t>17</a:t>
            </a:fld>
            <a:endParaRPr lang="en-US" altLang="nb-NO" sz="1400">
              <a:solidFill>
                <a:srgbClr val="A8B9F6"/>
              </a:solidFill>
            </a:endParaRPr>
          </a:p>
        </p:txBody>
      </p:sp>
      <p:sp>
        <p:nvSpPr>
          <p:cNvPr id="50178" name="Rectangle 2">
            <a:extLst>
              <a:ext uri="{FF2B5EF4-FFF2-40B4-BE49-F238E27FC236}">
                <a16:creationId xmlns:a16="http://schemas.microsoft.com/office/drawing/2014/main" id="{2562F980-8DC9-8C4F-8D5A-0FD4BA954FA7}"/>
              </a:ext>
            </a:extLst>
          </p:cNvPr>
          <p:cNvSpPr>
            <a:spLocks noGrp="1" noChangeArrowheads="1"/>
          </p:cNvSpPr>
          <p:nvPr>
            <p:ph type="title"/>
          </p:nvPr>
        </p:nvSpPr>
        <p:spPr/>
        <p:txBody>
          <a:bodyPr/>
          <a:lstStyle/>
          <a:p>
            <a:pPr eaLnBrk="1" hangingPunct="1"/>
            <a:r>
              <a:rPr lang="en-US" altLang="nb-NO"/>
              <a:t>Sequence similarity?</a:t>
            </a:r>
          </a:p>
        </p:txBody>
      </p:sp>
      <p:sp>
        <p:nvSpPr>
          <p:cNvPr id="50179" name="Rectangle 3">
            <a:extLst>
              <a:ext uri="{FF2B5EF4-FFF2-40B4-BE49-F238E27FC236}">
                <a16:creationId xmlns:a16="http://schemas.microsoft.com/office/drawing/2014/main" id="{F72C869C-DF9E-E34E-B645-7B73E163CB50}"/>
              </a:ext>
            </a:extLst>
          </p:cNvPr>
          <p:cNvSpPr>
            <a:spLocks noGrp="1" noChangeArrowheads="1"/>
          </p:cNvSpPr>
          <p:nvPr>
            <p:ph type="body" idx="1"/>
          </p:nvPr>
        </p:nvSpPr>
        <p:spPr/>
        <p:txBody>
          <a:bodyPr/>
          <a:lstStyle/>
          <a:p>
            <a:pPr eaLnBrk="1" hangingPunct="1">
              <a:buFont typeface="Wingdings" pitchFamily="2" charset="2"/>
              <a:buNone/>
            </a:pPr>
            <a:endParaRPr lang="en-US" altLang="nb-NO" dirty="0"/>
          </a:p>
          <a:p>
            <a:pPr eaLnBrk="1" hangingPunct="1">
              <a:buFont typeface="Wingdings" pitchFamily="2" charset="2"/>
              <a:buNone/>
            </a:pPr>
            <a:r>
              <a:rPr lang="en-US" altLang="nb-NO" dirty="0"/>
              <a:t>How similar are these two sequences?</a:t>
            </a:r>
          </a:p>
          <a:p>
            <a:pPr lvl="1" eaLnBrk="1" hangingPunct="1">
              <a:buFontTx/>
              <a:buNone/>
            </a:pPr>
            <a:r>
              <a:rPr lang="en-US" altLang="nb-NO" dirty="0">
                <a:latin typeface="Courier New" panose="02070309020205020404" pitchFamily="49" charset="0"/>
              </a:rPr>
              <a:t>acggattgc</a:t>
            </a:r>
          </a:p>
          <a:p>
            <a:pPr lvl="1" eaLnBrk="1" hangingPunct="1">
              <a:buFontTx/>
              <a:buNone/>
            </a:pPr>
            <a:r>
              <a:rPr lang="en-US" altLang="nb-NO" dirty="0">
                <a:latin typeface="Courier New" panose="02070309020205020404" pitchFamily="49" charset="0"/>
              </a:rPr>
              <a:t>ttaggatg</a:t>
            </a:r>
          </a:p>
          <a:p>
            <a:pPr eaLnBrk="1" hangingPunct="1">
              <a:buFont typeface="Wingdings" pitchFamily="2" charset="2"/>
              <a:buNone/>
            </a:pPr>
            <a:endParaRPr lang="en-US" altLang="nb-NO" dirty="0"/>
          </a:p>
          <a:p>
            <a:pPr eaLnBrk="1" hangingPunct="1">
              <a:buFont typeface="Wingdings" pitchFamily="2" charset="2"/>
              <a:buNone/>
            </a:pPr>
            <a:r>
              <a:rPr lang="en-US" altLang="nb-NO" i="1" dirty="0"/>
              <a:t>Ideas?</a:t>
            </a:r>
            <a:endParaRPr lang="en-US" altLang="nb-NO"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6">
            <a:extLst>
              <a:ext uri="{FF2B5EF4-FFF2-40B4-BE49-F238E27FC236}">
                <a16:creationId xmlns:a16="http://schemas.microsoft.com/office/drawing/2014/main" id="{573E16E7-36C8-874C-8D34-62E4889D7D5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D98535F-E745-EA44-A5AA-7BC41259EC96}" type="slidenum">
              <a:rPr lang="en-US" altLang="nb-NO" sz="1400" smtClean="0">
                <a:solidFill>
                  <a:srgbClr val="A8B9F6"/>
                </a:solidFill>
              </a:rPr>
              <a:pPr>
                <a:spcBef>
                  <a:spcPct val="0"/>
                </a:spcBef>
                <a:buFontTx/>
                <a:buNone/>
              </a:pPr>
              <a:t>18</a:t>
            </a:fld>
            <a:endParaRPr lang="en-US" altLang="nb-NO" sz="1400">
              <a:solidFill>
                <a:srgbClr val="A8B9F6"/>
              </a:solidFill>
            </a:endParaRPr>
          </a:p>
        </p:txBody>
      </p:sp>
      <p:sp>
        <p:nvSpPr>
          <p:cNvPr id="52226" name="Rectangle 2">
            <a:extLst>
              <a:ext uri="{FF2B5EF4-FFF2-40B4-BE49-F238E27FC236}">
                <a16:creationId xmlns:a16="http://schemas.microsoft.com/office/drawing/2014/main" id="{A4044948-1A0E-DF46-9CBB-FB5966E80CF1}"/>
              </a:ext>
            </a:extLst>
          </p:cNvPr>
          <p:cNvSpPr>
            <a:spLocks noGrp="1" noChangeArrowheads="1"/>
          </p:cNvSpPr>
          <p:nvPr>
            <p:ph type="title"/>
          </p:nvPr>
        </p:nvSpPr>
        <p:spPr/>
        <p:txBody>
          <a:bodyPr/>
          <a:lstStyle/>
          <a:p>
            <a:pPr eaLnBrk="1" hangingPunct="1"/>
            <a:r>
              <a:rPr lang="en-US" altLang="nb-NO"/>
              <a:t>Sequence similarity?</a:t>
            </a:r>
          </a:p>
        </p:txBody>
      </p:sp>
      <p:sp>
        <p:nvSpPr>
          <p:cNvPr id="52227" name="Rectangle 3">
            <a:extLst>
              <a:ext uri="{FF2B5EF4-FFF2-40B4-BE49-F238E27FC236}">
                <a16:creationId xmlns:a16="http://schemas.microsoft.com/office/drawing/2014/main" id="{236DEAE6-2EA7-FC41-8286-7CA30DB78465}"/>
              </a:ext>
            </a:extLst>
          </p:cNvPr>
          <p:cNvSpPr>
            <a:spLocks noGrp="1" noChangeArrowheads="1"/>
          </p:cNvSpPr>
          <p:nvPr>
            <p:ph type="body" sz="half" idx="1"/>
          </p:nvPr>
        </p:nvSpPr>
        <p:spPr>
          <a:xfrm>
            <a:off x="876300" y="1524000"/>
            <a:ext cx="3619500" cy="4876800"/>
          </a:xfrm>
        </p:spPr>
        <p:txBody>
          <a:bodyPr/>
          <a:lstStyle/>
          <a:p>
            <a:pPr eaLnBrk="1" hangingPunct="1"/>
            <a:r>
              <a:rPr lang="en-US" altLang="nb-NO" sz="2400"/>
              <a:t>How similar?</a:t>
            </a:r>
          </a:p>
          <a:p>
            <a:pPr lvl="1" eaLnBrk="1" hangingPunct="1">
              <a:buFontTx/>
              <a:buNone/>
            </a:pPr>
            <a:r>
              <a:rPr lang="en-US" altLang="nb-NO" sz="2000">
                <a:latin typeface="Courier New" panose="02070309020205020404" pitchFamily="49" charset="0"/>
              </a:rPr>
              <a:t>acggattgc</a:t>
            </a:r>
          </a:p>
          <a:p>
            <a:pPr lvl="1" eaLnBrk="1" hangingPunct="1">
              <a:buFontTx/>
              <a:buNone/>
            </a:pPr>
            <a:r>
              <a:rPr lang="en-US" altLang="nb-NO" sz="2000">
                <a:latin typeface="Courier New" panose="02070309020205020404" pitchFamily="49" charset="0"/>
              </a:rPr>
              <a:t>ttaggatg</a:t>
            </a:r>
          </a:p>
          <a:p>
            <a:pPr lvl="1" eaLnBrk="1" hangingPunct="1">
              <a:buFontTx/>
              <a:buNone/>
            </a:pPr>
            <a:endParaRPr lang="en-US" altLang="nb-NO" sz="2000">
              <a:latin typeface="Courier New" panose="02070309020205020404" pitchFamily="49" charset="0"/>
            </a:endParaRPr>
          </a:p>
          <a:p>
            <a:pPr eaLnBrk="1" hangingPunct="1"/>
            <a:r>
              <a:rPr lang="en-US" altLang="nb-NO" sz="2400"/>
              <a:t>Using a matrix</a:t>
            </a:r>
            <a:endParaRPr lang="en-US" altLang="nb-NO" sz="2400" i="1"/>
          </a:p>
        </p:txBody>
      </p:sp>
      <p:graphicFrame>
        <p:nvGraphicFramePr>
          <p:cNvPr id="814196" name="Group 116">
            <a:extLst>
              <a:ext uri="{FF2B5EF4-FFF2-40B4-BE49-F238E27FC236}">
                <a16:creationId xmlns:a16="http://schemas.microsoft.com/office/drawing/2014/main" id="{65FB96F3-6A05-CD4C-A72E-8B1E8C694D6A}"/>
              </a:ext>
            </a:extLst>
          </p:cNvPr>
          <p:cNvGraphicFramePr>
            <a:graphicFrameLocks noGrp="1"/>
          </p:cNvGraphicFramePr>
          <p:nvPr>
            <p:ph sz="half" idx="2"/>
          </p:nvPr>
        </p:nvGraphicFramePr>
        <p:xfrm>
          <a:off x="4648200" y="1524000"/>
          <a:ext cx="3619500" cy="4419603"/>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dirty="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6">
            <a:extLst>
              <a:ext uri="{FF2B5EF4-FFF2-40B4-BE49-F238E27FC236}">
                <a16:creationId xmlns:a16="http://schemas.microsoft.com/office/drawing/2014/main" id="{76190159-7C12-8B44-BCA1-448B88567F7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263F0B2-8A5A-584D-8A3C-1D272F48C53F}" type="slidenum">
              <a:rPr lang="en-US" altLang="nb-NO" sz="1400" smtClean="0">
                <a:solidFill>
                  <a:srgbClr val="A8B9F6"/>
                </a:solidFill>
              </a:rPr>
              <a:pPr>
                <a:spcBef>
                  <a:spcPct val="0"/>
                </a:spcBef>
                <a:buFontTx/>
                <a:buNone/>
              </a:pPr>
              <a:t>19</a:t>
            </a:fld>
            <a:endParaRPr lang="en-US" altLang="nb-NO" sz="1400">
              <a:solidFill>
                <a:srgbClr val="A8B9F6"/>
              </a:solidFill>
            </a:endParaRPr>
          </a:p>
        </p:txBody>
      </p:sp>
      <p:sp>
        <p:nvSpPr>
          <p:cNvPr id="54274" name="Rectangle 2">
            <a:extLst>
              <a:ext uri="{FF2B5EF4-FFF2-40B4-BE49-F238E27FC236}">
                <a16:creationId xmlns:a16="http://schemas.microsoft.com/office/drawing/2014/main" id="{1CA651C6-22F6-2C41-ACD4-E6285AEF8E93}"/>
              </a:ext>
            </a:extLst>
          </p:cNvPr>
          <p:cNvSpPr>
            <a:spLocks noGrp="1" noChangeArrowheads="1"/>
          </p:cNvSpPr>
          <p:nvPr>
            <p:ph type="title"/>
          </p:nvPr>
        </p:nvSpPr>
        <p:spPr/>
        <p:txBody>
          <a:bodyPr/>
          <a:lstStyle/>
          <a:p>
            <a:pPr eaLnBrk="1" hangingPunct="1"/>
            <a:r>
              <a:rPr lang="en-US" altLang="nb-NO"/>
              <a:t>Similar sequences – dot plots</a:t>
            </a:r>
          </a:p>
        </p:txBody>
      </p:sp>
      <p:sp>
        <p:nvSpPr>
          <p:cNvPr id="54275" name="Rectangle 3">
            <a:extLst>
              <a:ext uri="{FF2B5EF4-FFF2-40B4-BE49-F238E27FC236}">
                <a16:creationId xmlns:a16="http://schemas.microsoft.com/office/drawing/2014/main" id="{3CFD4CED-9C94-4749-8E7F-C8EA958CB164}"/>
              </a:ext>
            </a:extLst>
          </p:cNvPr>
          <p:cNvSpPr>
            <a:spLocks noGrp="1" noChangeArrowheads="1"/>
          </p:cNvSpPr>
          <p:nvPr>
            <p:ph type="body" sz="half" idx="1"/>
          </p:nvPr>
        </p:nvSpPr>
        <p:spPr>
          <a:xfrm>
            <a:off x="876300" y="1524000"/>
            <a:ext cx="3619500" cy="4876800"/>
          </a:xfrm>
        </p:spPr>
        <p:txBody>
          <a:bodyPr/>
          <a:lstStyle/>
          <a:p>
            <a:pPr eaLnBrk="1" hangingPunct="1"/>
            <a:r>
              <a:rPr lang="en-US" altLang="nb-NO" sz="2400" dirty="0"/>
              <a:t>How similar?</a:t>
            </a:r>
          </a:p>
          <a:p>
            <a:pPr lvl="1" eaLnBrk="1" hangingPunct="1">
              <a:buFontTx/>
              <a:buNone/>
            </a:pPr>
            <a:r>
              <a:rPr lang="en-US" altLang="nb-NO" sz="2000" dirty="0">
                <a:latin typeface="Courier New" panose="02070309020205020404" pitchFamily="49" charset="0"/>
              </a:rPr>
              <a:t>acggattgc</a:t>
            </a:r>
          </a:p>
          <a:p>
            <a:pPr lvl="1" eaLnBrk="1" hangingPunct="1">
              <a:buFontTx/>
              <a:buNone/>
            </a:pPr>
            <a:r>
              <a:rPr lang="en-US" altLang="nb-NO" sz="2000" dirty="0">
                <a:latin typeface="Courier New" panose="02070309020205020404" pitchFamily="49" charset="0"/>
              </a:rPr>
              <a:t>ttaggatg</a:t>
            </a:r>
          </a:p>
          <a:p>
            <a:pPr lvl="1" eaLnBrk="1" hangingPunct="1">
              <a:buFontTx/>
              <a:buNone/>
            </a:pPr>
            <a:endParaRPr lang="en-US" altLang="nb-NO" sz="2000" dirty="0">
              <a:latin typeface="Courier New" panose="02070309020205020404" pitchFamily="49" charset="0"/>
            </a:endParaRPr>
          </a:p>
          <a:p>
            <a:pPr eaLnBrk="1" hangingPunct="1"/>
            <a:r>
              <a:rPr lang="en-US" altLang="nb-NO" sz="2400" dirty="0"/>
              <a:t>Dot plot matrix</a:t>
            </a:r>
          </a:p>
          <a:p>
            <a:pPr lvl="1" eaLnBrk="1" hangingPunct="1"/>
            <a:r>
              <a:rPr lang="en-US" altLang="nb-NO" sz="2000" dirty="0"/>
              <a:t>Compares sequences</a:t>
            </a:r>
          </a:p>
          <a:p>
            <a:pPr lvl="1" eaLnBrk="1" hangingPunct="1"/>
            <a:r>
              <a:rPr lang="en-US" altLang="nb-NO" sz="2000" dirty="0"/>
              <a:t>Dots where letters match</a:t>
            </a:r>
          </a:p>
          <a:p>
            <a:pPr lvl="1" eaLnBrk="1" hangingPunct="1"/>
            <a:endParaRPr lang="en-US" altLang="nb-NO" sz="2000" i="1" dirty="0"/>
          </a:p>
          <a:p>
            <a:pPr lvl="1" eaLnBrk="1" hangingPunct="1">
              <a:buFontTx/>
              <a:buNone/>
            </a:pPr>
            <a:r>
              <a:rPr lang="en-US" altLang="nb-NO" sz="2000" i="1" dirty="0"/>
              <a:t>How can we identify similarity?</a:t>
            </a:r>
          </a:p>
          <a:p>
            <a:pPr lvl="1" eaLnBrk="1" hangingPunct="1">
              <a:buFontTx/>
              <a:buNone/>
            </a:pPr>
            <a:r>
              <a:rPr lang="en-US" altLang="nb-NO" sz="2000" i="1" dirty="0"/>
              <a:t>How can we measure similarity?</a:t>
            </a:r>
          </a:p>
        </p:txBody>
      </p:sp>
      <p:graphicFrame>
        <p:nvGraphicFramePr>
          <p:cNvPr id="812036" name="Group 4">
            <a:extLst>
              <a:ext uri="{FF2B5EF4-FFF2-40B4-BE49-F238E27FC236}">
                <a16:creationId xmlns:a16="http://schemas.microsoft.com/office/drawing/2014/main" id="{1F6E3ABA-2364-1240-BE44-224115F04E67}"/>
              </a:ext>
            </a:extLst>
          </p:cNvPr>
          <p:cNvGraphicFramePr>
            <a:graphicFrameLocks noGrp="1"/>
          </p:cNvGraphicFramePr>
          <p:nvPr>
            <p:ph sz="half" idx="2"/>
          </p:nvPr>
        </p:nvGraphicFramePr>
        <p:xfrm>
          <a:off x="4648200" y="1524000"/>
          <a:ext cx="3619500" cy="4419603"/>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5">
            <a:extLst>
              <a:ext uri="{FF2B5EF4-FFF2-40B4-BE49-F238E27FC236}">
                <a16:creationId xmlns:a16="http://schemas.microsoft.com/office/drawing/2014/main" id="{72445437-9235-BD4B-880E-D4FDD9C4C68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D78121B-EAC3-664F-8D02-AEC5A907DCC1}" type="slidenum">
              <a:rPr lang="en-US" altLang="nb-NO" sz="1400" smtClean="0">
                <a:solidFill>
                  <a:srgbClr val="A8B9F6"/>
                </a:solidFill>
              </a:rPr>
              <a:pPr>
                <a:spcBef>
                  <a:spcPct val="0"/>
                </a:spcBef>
                <a:buFontTx/>
                <a:buNone/>
              </a:pPr>
              <a:t>2</a:t>
            </a:fld>
            <a:endParaRPr lang="en-US" altLang="nb-NO" sz="1400">
              <a:solidFill>
                <a:srgbClr val="A8B9F6"/>
              </a:solidFill>
            </a:endParaRPr>
          </a:p>
        </p:txBody>
      </p:sp>
      <p:sp>
        <p:nvSpPr>
          <p:cNvPr id="20482" name="Rectangle 2">
            <a:extLst>
              <a:ext uri="{FF2B5EF4-FFF2-40B4-BE49-F238E27FC236}">
                <a16:creationId xmlns:a16="http://schemas.microsoft.com/office/drawing/2014/main" id="{DB053491-4D4F-914E-9993-99F99A3DCCDF}"/>
              </a:ext>
            </a:extLst>
          </p:cNvPr>
          <p:cNvSpPr>
            <a:spLocks noGrp="1" noChangeArrowheads="1"/>
          </p:cNvSpPr>
          <p:nvPr>
            <p:ph type="title"/>
          </p:nvPr>
        </p:nvSpPr>
        <p:spPr/>
        <p:txBody>
          <a:bodyPr/>
          <a:lstStyle/>
          <a:p>
            <a:pPr eaLnBrk="1" hangingPunct="1"/>
            <a:r>
              <a:rPr lang="en-US" altLang="nb-NO"/>
              <a:t>Today</a:t>
            </a:r>
          </a:p>
        </p:txBody>
      </p:sp>
      <p:sp>
        <p:nvSpPr>
          <p:cNvPr id="20483" name="Rectangle 3">
            <a:extLst>
              <a:ext uri="{FF2B5EF4-FFF2-40B4-BE49-F238E27FC236}">
                <a16:creationId xmlns:a16="http://schemas.microsoft.com/office/drawing/2014/main" id="{7990A919-AFC5-2345-B0E9-FF825424C45D}"/>
              </a:ext>
            </a:extLst>
          </p:cNvPr>
          <p:cNvSpPr>
            <a:spLocks noGrp="1" noChangeArrowheads="1"/>
          </p:cNvSpPr>
          <p:nvPr>
            <p:ph type="body" idx="1"/>
          </p:nvPr>
        </p:nvSpPr>
        <p:spPr/>
        <p:txBody>
          <a:bodyPr/>
          <a:lstStyle/>
          <a:p>
            <a:pPr eaLnBrk="1" hangingPunct="1"/>
            <a:r>
              <a:rPr lang="en-US" altLang="nb-NO" sz="2400"/>
              <a:t>Bioinformatics?</a:t>
            </a:r>
          </a:p>
          <a:p>
            <a:pPr eaLnBrk="1" hangingPunct="1"/>
            <a:r>
              <a:rPr lang="en-US" altLang="nb-NO" sz="2400"/>
              <a:t>Sequence similarity</a:t>
            </a:r>
          </a:p>
          <a:p>
            <a:pPr lvl="1" eaLnBrk="1" hangingPunct="1"/>
            <a:r>
              <a:rPr lang="en-US" altLang="nb-NO" sz="2000"/>
              <a:t>alignment</a:t>
            </a:r>
          </a:p>
          <a:p>
            <a:pPr lvl="1" eaLnBrk="1" hangingPunct="1"/>
            <a:r>
              <a:rPr lang="en-US" altLang="nb-NO" sz="2000"/>
              <a:t>search</a:t>
            </a:r>
          </a:p>
          <a:p>
            <a:pPr eaLnBrk="1" hangingPunct="1"/>
            <a:r>
              <a:rPr lang="en-US" altLang="nb-NO" sz="2400"/>
              <a:t>Useful online databases/tools</a:t>
            </a:r>
          </a:p>
          <a:p>
            <a:pPr eaLnBrk="1" hangingPunct="1"/>
            <a:endParaRPr lang="en-US" altLang="nb-NO" sz="2400"/>
          </a:p>
          <a:p>
            <a:pPr eaLnBrk="1" hangingPunct="1">
              <a:buFont typeface="Wingdings" pitchFamily="2" charset="2"/>
              <a:buNone/>
            </a:pPr>
            <a:r>
              <a:rPr lang="en-US" altLang="nb-NO" sz="2400"/>
              <a:t>Goals</a:t>
            </a:r>
          </a:p>
          <a:p>
            <a:pPr eaLnBrk="1" hangingPunct="1"/>
            <a:r>
              <a:rPr lang="en-US" altLang="nb-NO" sz="2400"/>
              <a:t>Basics of sequence alignment/search</a:t>
            </a:r>
          </a:p>
          <a:p>
            <a:pPr eaLnBrk="1" hangingPunct="1"/>
            <a:r>
              <a:rPr lang="en-US" altLang="nb-NO" sz="2400"/>
              <a:t>Use tools for analyses</a:t>
            </a:r>
          </a:p>
          <a:p>
            <a:pPr lvl="1" eaLnBrk="1" hangingPunct="1"/>
            <a:r>
              <a:rPr lang="en-US" altLang="nb-NO" sz="2000"/>
              <a:t>Find function of unknown gene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a:extLst>
              <a:ext uri="{FF2B5EF4-FFF2-40B4-BE49-F238E27FC236}">
                <a16:creationId xmlns:a16="http://schemas.microsoft.com/office/drawing/2014/main" id="{7CFD1FB5-4D38-B042-97FB-9FC078D4A16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BA423F8-524C-8A40-8DEF-99C11C8F449B}" type="slidenum">
              <a:rPr lang="en-US" altLang="nb-NO" sz="1400" smtClean="0">
                <a:solidFill>
                  <a:srgbClr val="A8B9F6"/>
                </a:solidFill>
              </a:rPr>
              <a:pPr>
                <a:spcBef>
                  <a:spcPct val="0"/>
                </a:spcBef>
                <a:buFontTx/>
                <a:buNone/>
              </a:pPr>
              <a:t>20</a:t>
            </a:fld>
            <a:endParaRPr lang="en-US" altLang="nb-NO" sz="1400">
              <a:solidFill>
                <a:srgbClr val="A8B9F6"/>
              </a:solidFill>
            </a:endParaRPr>
          </a:p>
        </p:txBody>
      </p:sp>
      <p:sp>
        <p:nvSpPr>
          <p:cNvPr id="56322" name="Rectangle 2">
            <a:extLst>
              <a:ext uri="{FF2B5EF4-FFF2-40B4-BE49-F238E27FC236}">
                <a16:creationId xmlns:a16="http://schemas.microsoft.com/office/drawing/2014/main" id="{32134E78-2C7C-E04C-AEE9-64D14F7D0922}"/>
              </a:ext>
            </a:extLst>
          </p:cNvPr>
          <p:cNvSpPr>
            <a:spLocks noGrp="1" noChangeArrowheads="1"/>
          </p:cNvSpPr>
          <p:nvPr>
            <p:ph type="title"/>
          </p:nvPr>
        </p:nvSpPr>
        <p:spPr/>
        <p:txBody>
          <a:bodyPr/>
          <a:lstStyle/>
          <a:p>
            <a:pPr eaLnBrk="1" hangingPunct="1"/>
            <a:r>
              <a:rPr lang="en-US" altLang="nb-NO"/>
              <a:t>Measuring similarity – common subsequences</a:t>
            </a:r>
          </a:p>
        </p:txBody>
      </p:sp>
      <p:sp>
        <p:nvSpPr>
          <p:cNvPr id="56323" name="Rectangle 3">
            <a:extLst>
              <a:ext uri="{FF2B5EF4-FFF2-40B4-BE49-F238E27FC236}">
                <a16:creationId xmlns:a16="http://schemas.microsoft.com/office/drawing/2014/main" id="{11E2D83B-D990-CB4D-976F-62A787A16080}"/>
              </a:ext>
            </a:extLst>
          </p:cNvPr>
          <p:cNvSpPr>
            <a:spLocks noGrp="1" noChangeArrowheads="1"/>
          </p:cNvSpPr>
          <p:nvPr>
            <p:ph type="body" idx="1"/>
          </p:nvPr>
        </p:nvSpPr>
        <p:spPr/>
        <p:txBody>
          <a:bodyPr/>
          <a:lstStyle/>
          <a:p>
            <a:pPr eaLnBrk="1" hangingPunct="1">
              <a:buFont typeface="Wingdings" pitchFamily="2" charset="2"/>
              <a:buNone/>
            </a:pPr>
            <a:r>
              <a:rPr lang="en-US" altLang="nb-NO" i="1" dirty="0"/>
              <a:t>Subsequence</a:t>
            </a:r>
            <a:r>
              <a:rPr lang="en-US" altLang="nb-NO" dirty="0"/>
              <a:t>: Ordered sequence of characters from string</a:t>
            </a:r>
          </a:p>
          <a:p>
            <a:pPr eaLnBrk="1" hangingPunct="1">
              <a:buFont typeface="Wingdings" pitchFamily="2" charset="2"/>
              <a:buNone/>
            </a:pPr>
            <a:endParaRPr lang="en-US" altLang="nb-NO" dirty="0">
              <a:latin typeface="Courier New" panose="02070309020205020404" pitchFamily="49" charset="0"/>
            </a:endParaRPr>
          </a:p>
          <a:p>
            <a:pPr eaLnBrk="1" hangingPunct="1">
              <a:buFont typeface="Wingdings" pitchFamily="2" charset="2"/>
              <a:buNone/>
            </a:pPr>
            <a:r>
              <a:rPr lang="en-US" altLang="nb-NO" dirty="0">
                <a:latin typeface="Courier New" panose="02070309020205020404" pitchFamily="49" charset="0"/>
              </a:rPr>
              <a:t>AGCTTAGCTG</a:t>
            </a:r>
          </a:p>
          <a:p>
            <a:pPr lvl="1" eaLnBrk="1" hangingPunct="1">
              <a:buFontTx/>
              <a:buNone/>
            </a:pPr>
            <a:r>
              <a:rPr lang="en-US" altLang="nb-NO" dirty="0">
                <a:latin typeface="Courier New" panose="02070309020205020404" pitchFamily="49" charset="0"/>
              </a:rPr>
              <a:t>ACTGT, CTTA, GCG </a:t>
            </a:r>
            <a:r>
              <a:rPr lang="en-US" altLang="nb-NO" dirty="0"/>
              <a:t>are subsequences</a:t>
            </a:r>
          </a:p>
          <a:p>
            <a:pPr lvl="1" eaLnBrk="1" hangingPunct="1">
              <a:buFontTx/>
              <a:buNone/>
            </a:pPr>
            <a:r>
              <a:rPr lang="en-US" altLang="nb-NO" dirty="0">
                <a:latin typeface="Courier New" panose="02070309020205020404" pitchFamily="49" charset="0"/>
              </a:rPr>
              <a:t>GACA, TCA, ATGA </a:t>
            </a:r>
            <a:r>
              <a:rPr lang="en-US" altLang="nb-NO" dirty="0"/>
              <a:t>are not</a:t>
            </a:r>
          </a:p>
          <a:p>
            <a:pPr lvl="1" eaLnBrk="1" hangingPunct="1">
              <a:buFontTx/>
              <a:buNone/>
            </a:pPr>
            <a:endParaRPr lang="en-US" altLang="nb-NO"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5">
            <a:extLst>
              <a:ext uri="{FF2B5EF4-FFF2-40B4-BE49-F238E27FC236}">
                <a16:creationId xmlns:a16="http://schemas.microsoft.com/office/drawing/2014/main" id="{0AF09257-E20B-EF41-9865-AC057E8785C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BBA1C21-D1A3-1843-A06A-E0795EAA5FAF}" type="slidenum">
              <a:rPr lang="en-US" altLang="nb-NO" sz="1400" smtClean="0">
                <a:solidFill>
                  <a:srgbClr val="A8B9F6"/>
                </a:solidFill>
              </a:rPr>
              <a:pPr>
                <a:spcBef>
                  <a:spcPct val="0"/>
                </a:spcBef>
                <a:buFontTx/>
                <a:buNone/>
              </a:pPr>
              <a:t>21</a:t>
            </a:fld>
            <a:endParaRPr lang="en-US" altLang="nb-NO" sz="1400">
              <a:solidFill>
                <a:srgbClr val="A8B9F6"/>
              </a:solidFill>
            </a:endParaRPr>
          </a:p>
        </p:txBody>
      </p:sp>
      <p:sp>
        <p:nvSpPr>
          <p:cNvPr id="58370" name="Rectangle 2">
            <a:extLst>
              <a:ext uri="{FF2B5EF4-FFF2-40B4-BE49-F238E27FC236}">
                <a16:creationId xmlns:a16="http://schemas.microsoft.com/office/drawing/2014/main" id="{3AC65534-52AE-3A4C-9537-19C6D800D04F}"/>
              </a:ext>
            </a:extLst>
          </p:cNvPr>
          <p:cNvSpPr>
            <a:spLocks noGrp="1" noChangeArrowheads="1"/>
          </p:cNvSpPr>
          <p:nvPr>
            <p:ph type="title"/>
          </p:nvPr>
        </p:nvSpPr>
        <p:spPr/>
        <p:txBody>
          <a:bodyPr/>
          <a:lstStyle/>
          <a:p>
            <a:pPr eaLnBrk="1" hangingPunct="1"/>
            <a:r>
              <a:rPr lang="en-US" altLang="nb-NO"/>
              <a:t>Longest common subsequence</a:t>
            </a:r>
          </a:p>
        </p:txBody>
      </p:sp>
      <p:sp>
        <p:nvSpPr>
          <p:cNvPr id="58371" name="Rectangle 3">
            <a:extLst>
              <a:ext uri="{FF2B5EF4-FFF2-40B4-BE49-F238E27FC236}">
                <a16:creationId xmlns:a16="http://schemas.microsoft.com/office/drawing/2014/main" id="{C79F3E1B-9643-F840-BFF2-E22BD5DEF3E3}"/>
              </a:ext>
            </a:extLst>
          </p:cNvPr>
          <p:cNvSpPr>
            <a:spLocks noGrp="1" noChangeArrowheads="1"/>
          </p:cNvSpPr>
          <p:nvPr>
            <p:ph type="body" idx="1"/>
          </p:nvPr>
        </p:nvSpPr>
        <p:spPr/>
        <p:txBody>
          <a:bodyPr/>
          <a:lstStyle/>
          <a:p>
            <a:pPr eaLnBrk="1" hangingPunct="1">
              <a:lnSpc>
                <a:spcPct val="90000"/>
              </a:lnSpc>
              <a:buFont typeface="Wingdings" pitchFamily="2" charset="2"/>
              <a:buNone/>
            </a:pPr>
            <a:r>
              <a:rPr lang="en-US" altLang="nb-NO" sz="2400" i="1" dirty="0"/>
              <a:t>Common subsequence </a:t>
            </a:r>
            <a:r>
              <a:rPr lang="en-US" altLang="nb-NO" sz="2400" dirty="0"/>
              <a:t>of two strings: subsequence in both strings</a:t>
            </a:r>
          </a:p>
          <a:p>
            <a:pPr eaLnBrk="1" hangingPunct="1">
              <a:lnSpc>
                <a:spcPct val="90000"/>
              </a:lnSpc>
              <a:buFont typeface="Wingdings" pitchFamily="2" charset="2"/>
              <a:buNone/>
            </a:pPr>
            <a:endParaRPr lang="en-US" altLang="nb-NO" sz="2400" dirty="0"/>
          </a:p>
          <a:p>
            <a:pPr eaLnBrk="1" hangingPunct="1">
              <a:lnSpc>
                <a:spcPct val="90000"/>
              </a:lnSpc>
              <a:buFont typeface="Wingdings" pitchFamily="2" charset="2"/>
              <a:buNone/>
            </a:pPr>
            <a:r>
              <a:rPr lang="en-US" altLang="nb-NO" sz="2400" dirty="0">
                <a:latin typeface="Courier New" panose="02070309020205020404" pitchFamily="49" charset="0"/>
              </a:rPr>
              <a:t>AG</a:t>
            </a:r>
            <a:r>
              <a:rPr lang="en-US" altLang="nb-NO" sz="2400" b="1" dirty="0">
                <a:latin typeface="Courier New" panose="02070309020205020404" pitchFamily="49" charset="0"/>
              </a:rPr>
              <a:t>C</a:t>
            </a:r>
            <a:r>
              <a:rPr lang="en-US" altLang="nb-NO" sz="2400" dirty="0">
                <a:latin typeface="Courier New" panose="02070309020205020404" pitchFamily="49" charset="0"/>
              </a:rPr>
              <a:t>TTA</a:t>
            </a:r>
            <a:r>
              <a:rPr lang="en-US" altLang="nb-NO" sz="2400" b="1" dirty="0">
                <a:latin typeface="Courier New" panose="02070309020205020404" pitchFamily="49" charset="0"/>
              </a:rPr>
              <a:t>G</a:t>
            </a:r>
            <a:r>
              <a:rPr lang="en-US" altLang="nb-NO" sz="2400" dirty="0">
                <a:latin typeface="Courier New" panose="02070309020205020404" pitchFamily="49" charset="0"/>
              </a:rPr>
              <a:t>C</a:t>
            </a:r>
            <a:r>
              <a:rPr lang="en-US" altLang="nb-NO" sz="2400" b="1" dirty="0">
                <a:latin typeface="Courier New" panose="02070309020205020404" pitchFamily="49" charset="0"/>
              </a:rPr>
              <a:t>TG</a:t>
            </a:r>
            <a:r>
              <a:rPr lang="en-US" altLang="nb-NO" sz="2400" dirty="0">
                <a:latin typeface="Courier New" panose="02070309020205020404" pitchFamily="49" charset="0"/>
              </a:rPr>
              <a:t>, T</a:t>
            </a:r>
            <a:r>
              <a:rPr lang="en-US" altLang="nb-NO" sz="2400" b="1" dirty="0">
                <a:latin typeface="Courier New" panose="02070309020205020404" pitchFamily="49" charset="0"/>
              </a:rPr>
              <a:t>CG</a:t>
            </a:r>
            <a:r>
              <a:rPr lang="en-US" altLang="nb-NO" sz="2400" dirty="0">
                <a:latin typeface="Courier New" panose="02070309020205020404" pitchFamily="49" charset="0"/>
              </a:rPr>
              <a:t>GA</a:t>
            </a:r>
            <a:r>
              <a:rPr lang="en-US" altLang="nb-NO" sz="2400" b="1" dirty="0">
                <a:latin typeface="Courier New" panose="02070309020205020404" pitchFamily="49" charset="0"/>
              </a:rPr>
              <a:t>TG</a:t>
            </a:r>
          </a:p>
          <a:p>
            <a:pPr lvl="1" eaLnBrk="1" hangingPunct="1">
              <a:lnSpc>
                <a:spcPct val="90000"/>
              </a:lnSpc>
              <a:buFontTx/>
              <a:buNone/>
            </a:pPr>
            <a:r>
              <a:rPr lang="en-US" altLang="nb-NO" sz="2000" dirty="0">
                <a:latin typeface="Courier New" panose="02070309020205020404" pitchFamily="49" charset="0"/>
              </a:rPr>
              <a:t>CGTG</a:t>
            </a:r>
            <a:r>
              <a:rPr lang="en-US" altLang="nb-NO" sz="2000" dirty="0"/>
              <a:t> is a common subsequence</a:t>
            </a:r>
          </a:p>
          <a:p>
            <a:pPr lvl="1" eaLnBrk="1" hangingPunct="1">
              <a:lnSpc>
                <a:spcPct val="90000"/>
              </a:lnSpc>
              <a:buFontTx/>
              <a:buNone/>
            </a:pPr>
            <a:r>
              <a:rPr lang="en-US" altLang="nb-NO" sz="2000" i="1" dirty="0"/>
              <a:t>Other</a:t>
            </a:r>
            <a:r>
              <a:rPr lang="en-US" altLang="nb-NO" sz="2000" dirty="0"/>
              <a:t>?</a:t>
            </a:r>
          </a:p>
          <a:p>
            <a:pPr lvl="1" eaLnBrk="1" hangingPunct="1">
              <a:lnSpc>
                <a:spcPct val="90000"/>
              </a:lnSpc>
              <a:buFontTx/>
              <a:buNone/>
            </a:pPr>
            <a:endParaRPr lang="en-US" altLang="nb-NO" sz="2000" dirty="0"/>
          </a:p>
          <a:p>
            <a:pPr eaLnBrk="1" hangingPunct="1">
              <a:lnSpc>
                <a:spcPct val="90000"/>
              </a:lnSpc>
              <a:buFont typeface="Wingdings" pitchFamily="2" charset="2"/>
              <a:buNone/>
            </a:pPr>
            <a:r>
              <a:rPr lang="en-US" altLang="nb-NO" sz="2400" dirty="0"/>
              <a:t>Longest common subsequence (LCS) measure number of letters in common</a:t>
            </a:r>
          </a:p>
          <a:p>
            <a:pPr lvl="1" eaLnBrk="1" hangingPunct="1">
              <a:lnSpc>
                <a:spcPct val="90000"/>
              </a:lnSpc>
            </a:pPr>
            <a:r>
              <a:rPr lang="en-US" altLang="nb-NO" dirty="0"/>
              <a:t>LCS(</a:t>
            </a:r>
            <a:r>
              <a:rPr lang="en-US" altLang="nb-NO" sz="2000" dirty="0">
                <a:latin typeface="Courier New" panose="02070309020205020404" pitchFamily="49" charset="0"/>
              </a:rPr>
              <a:t>AGCTTAGCTG, TCGGATG</a:t>
            </a:r>
            <a:r>
              <a:rPr lang="en-US" altLang="nb-NO" dirty="0"/>
              <a:t>) = __GATG_?</a:t>
            </a:r>
          </a:p>
          <a:p>
            <a:pPr lvl="1" eaLnBrk="1" hangingPunct="1">
              <a:lnSpc>
                <a:spcPct val="90000"/>
              </a:lnSpc>
            </a:pPr>
            <a:r>
              <a:rPr lang="en-US" altLang="nb-NO" dirty="0"/>
              <a:t>LCS(</a:t>
            </a:r>
            <a:r>
              <a:rPr lang="en-US" altLang="nb-NO" dirty="0">
                <a:latin typeface="Courier New" panose="02070309020205020404" pitchFamily="49" charset="0"/>
              </a:rPr>
              <a:t>acggattgc, ttaggatg</a:t>
            </a:r>
            <a:r>
              <a:rPr lang="en-US" altLang="nb-NO" dirty="0"/>
              <a:t>) = ___?</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6">
            <a:extLst>
              <a:ext uri="{FF2B5EF4-FFF2-40B4-BE49-F238E27FC236}">
                <a16:creationId xmlns:a16="http://schemas.microsoft.com/office/drawing/2014/main" id="{11A60084-6D87-F84B-9CD0-729C0324B1C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407CFAA-EA35-104E-8E6C-B9236DD9EB15}" type="slidenum">
              <a:rPr lang="en-US" altLang="nb-NO" sz="1400" smtClean="0">
                <a:solidFill>
                  <a:srgbClr val="A8B9F6"/>
                </a:solidFill>
              </a:rPr>
              <a:pPr>
                <a:spcBef>
                  <a:spcPct val="0"/>
                </a:spcBef>
                <a:buFontTx/>
                <a:buNone/>
              </a:pPr>
              <a:t>22</a:t>
            </a:fld>
            <a:endParaRPr lang="en-US" altLang="nb-NO" sz="1400">
              <a:solidFill>
                <a:srgbClr val="A8B9F6"/>
              </a:solidFill>
            </a:endParaRPr>
          </a:p>
        </p:txBody>
      </p:sp>
      <p:sp>
        <p:nvSpPr>
          <p:cNvPr id="64514" name="Rectangle 2">
            <a:extLst>
              <a:ext uri="{FF2B5EF4-FFF2-40B4-BE49-F238E27FC236}">
                <a16:creationId xmlns:a16="http://schemas.microsoft.com/office/drawing/2014/main" id="{2ABFBADA-F53F-244A-A2E2-7F21B6AA8B3A}"/>
              </a:ext>
            </a:extLst>
          </p:cNvPr>
          <p:cNvSpPr>
            <a:spLocks noGrp="1" noChangeArrowheads="1"/>
          </p:cNvSpPr>
          <p:nvPr>
            <p:ph type="title"/>
          </p:nvPr>
        </p:nvSpPr>
        <p:spPr/>
        <p:txBody>
          <a:bodyPr/>
          <a:lstStyle/>
          <a:p>
            <a:pPr eaLnBrk="1" hangingPunct="1"/>
            <a:r>
              <a:rPr lang="en-US" altLang="nb-NO"/>
              <a:t>Computing the LCS?</a:t>
            </a:r>
          </a:p>
        </p:txBody>
      </p:sp>
      <p:graphicFrame>
        <p:nvGraphicFramePr>
          <p:cNvPr id="844924" name="Group 124">
            <a:extLst>
              <a:ext uri="{FF2B5EF4-FFF2-40B4-BE49-F238E27FC236}">
                <a16:creationId xmlns:a16="http://schemas.microsoft.com/office/drawing/2014/main" id="{0E8C7508-AC4E-4F4B-880E-1D1C3ECFD4AA}"/>
              </a:ext>
            </a:extLst>
          </p:cNvPr>
          <p:cNvGraphicFramePr>
            <a:graphicFrameLocks noGrp="1"/>
          </p:cNvGraphicFramePr>
          <p:nvPr>
            <p:ph sz="half" idx="2"/>
          </p:nvPr>
        </p:nvGraphicFramePr>
        <p:xfrm>
          <a:off x="4648200" y="1524000"/>
          <a:ext cx="3619500" cy="4419603"/>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6">
            <a:extLst>
              <a:ext uri="{FF2B5EF4-FFF2-40B4-BE49-F238E27FC236}">
                <a16:creationId xmlns:a16="http://schemas.microsoft.com/office/drawing/2014/main" id="{C4A16616-5DE3-EC4B-BD37-F4DDF74B97E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2382D15-E6EB-6B4D-A82E-E1153B365A1E}" type="slidenum">
              <a:rPr lang="en-US" altLang="nb-NO" sz="1400" smtClean="0">
                <a:solidFill>
                  <a:srgbClr val="A8B9F6"/>
                </a:solidFill>
              </a:rPr>
              <a:pPr>
                <a:spcBef>
                  <a:spcPct val="0"/>
                </a:spcBef>
                <a:buFontTx/>
                <a:buNone/>
              </a:pPr>
              <a:t>23</a:t>
            </a:fld>
            <a:endParaRPr lang="en-US" altLang="nb-NO" sz="1400">
              <a:solidFill>
                <a:srgbClr val="A8B9F6"/>
              </a:solidFill>
            </a:endParaRPr>
          </a:p>
        </p:txBody>
      </p:sp>
      <p:sp>
        <p:nvSpPr>
          <p:cNvPr id="68610" name="Rectangle 2">
            <a:extLst>
              <a:ext uri="{FF2B5EF4-FFF2-40B4-BE49-F238E27FC236}">
                <a16:creationId xmlns:a16="http://schemas.microsoft.com/office/drawing/2014/main" id="{AEE57635-754F-EE47-86CA-9C2C404C884A}"/>
              </a:ext>
            </a:extLst>
          </p:cNvPr>
          <p:cNvSpPr>
            <a:spLocks noGrp="1" noChangeArrowheads="1"/>
          </p:cNvSpPr>
          <p:nvPr>
            <p:ph type="title"/>
          </p:nvPr>
        </p:nvSpPr>
        <p:spPr/>
        <p:txBody>
          <a:bodyPr/>
          <a:lstStyle/>
          <a:p>
            <a:pPr eaLnBrk="1" hangingPunct="1"/>
            <a:r>
              <a:rPr lang="en-US" altLang="nb-NO"/>
              <a:t>Computing the LCS bottom up</a:t>
            </a:r>
          </a:p>
        </p:txBody>
      </p:sp>
      <p:sp>
        <p:nvSpPr>
          <p:cNvPr id="68611" name="Rectangle 3">
            <a:extLst>
              <a:ext uri="{FF2B5EF4-FFF2-40B4-BE49-F238E27FC236}">
                <a16:creationId xmlns:a16="http://schemas.microsoft.com/office/drawing/2014/main" id="{50B21895-2D7B-8149-8310-504446543435}"/>
              </a:ext>
            </a:extLst>
          </p:cNvPr>
          <p:cNvSpPr>
            <a:spLocks noGrp="1" noChangeArrowheads="1"/>
          </p:cNvSpPr>
          <p:nvPr>
            <p:ph type="body" sz="half" idx="1"/>
          </p:nvPr>
        </p:nvSpPr>
        <p:spPr>
          <a:xfrm>
            <a:off x="350043" y="2634346"/>
            <a:ext cx="3619500" cy="3352800"/>
          </a:xfrm>
        </p:spPr>
        <p:txBody>
          <a:bodyPr/>
          <a:lstStyle/>
          <a:p>
            <a:pPr marL="457200" indent="-457200" eaLnBrk="1" hangingPunct="1">
              <a:lnSpc>
                <a:spcPct val="90000"/>
              </a:lnSpc>
              <a:buFont typeface="Wingdings" pitchFamily="2" charset="2"/>
              <a:buNone/>
            </a:pPr>
            <a:endParaRPr lang="en-US" altLang="nb-NO" sz="2000" dirty="0"/>
          </a:p>
          <a:p>
            <a:pPr marL="457200" indent="-457200" eaLnBrk="1" hangingPunct="1">
              <a:lnSpc>
                <a:spcPct val="90000"/>
              </a:lnSpc>
              <a:buFont typeface="Wingdings" pitchFamily="2" charset="2"/>
              <a:buNone/>
            </a:pPr>
            <a:endParaRPr lang="en-US" altLang="nb-NO" sz="2000" dirty="0"/>
          </a:p>
          <a:p>
            <a:pPr marL="457200" indent="-457200" eaLnBrk="1" hangingPunct="1">
              <a:lnSpc>
                <a:spcPct val="90000"/>
              </a:lnSpc>
              <a:buFont typeface="Wingdings" pitchFamily="2" charset="2"/>
              <a:buNone/>
            </a:pPr>
            <a:endParaRPr lang="en-US" altLang="nb-NO" sz="2000" i="1" dirty="0"/>
          </a:p>
          <a:p>
            <a:pPr marL="457200" indent="-457200" eaLnBrk="1" hangingPunct="1">
              <a:lnSpc>
                <a:spcPct val="90000"/>
              </a:lnSpc>
              <a:buFont typeface="Wingdings" pitchFamily="2" charset="2"/>
              <a:buNone/>
            </a:pPr>
            <a:r>
              <a:rPr lang="en-US" altLang="nb-NO" sz="2000" i="1" dirty="0"/>
              <a:t>Complete the matrix!</a:t>
            </a:r>
            <a:endParaRPr lang="en-US" altLang="nb-NO" sz="2000" dirty="0"/>
          </a:p>
        </p:txBody>
      </p:sp>
      <p:graphicFrame>
        <p:nvGraphicFramePr>
          <p:cNvPr id="851077" name="Group 133">
            <a:extLst>
              <a:ext uri="{FF2B5EF4-FFF2-40B4-BE49-F238E27FC236}">
                <a16:creationId xmlns:a16="http://schemas.microsoft.com/office/drawing/2014/main" id="{94850F0B-3F6C-074A-94C8-7E67F6CF07A7}"/>
              </a:ext>
            </a:extLst>
          </p:cNvPr>
          <p:cNvGraphicFramePr>
            <a:graphicFrameLocks noGrp="1"/>
          </p:cNvGraphicFramePr>
          <p:nvPr>
            <p:ph sz="half" idx="2"/>
            <p:extLst>
              <p:ext uri="{D42A27DB-BD31-4B8C-83A1-F6EECF244321}">
                <p14:modId xmlns:p14="http://schemas.microsoft.com/office/powerpoint/2010/main" val="2680331976"/>
              </p:ext>
            </p:extLst>
          </p:nvPr>
        </p:nvGraphicFramePr>
        <p:xfrm>
          <a:off x="4648200" y="1524000"/>
          <a:ext cx="3619500" cy="4419603"/>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68724" name="Group 127">
            <a:extLst>
              <a:ext uri="{FF2B5EF4-FFF2-40B4-BE49-F238E27FC236}">
                <a16:creationId xmlns:a16="http://schemas.microsoft.com/office/drawing/2014/main" id="{9EDC053D-D22D-E64A-9CD9-758F3E8F5374}"/>
              </a:ext>
            </a:extLst>
          </p:cNvPr>
          <p:cNvGrpSpPr>
            <a:grpSpLocks/>
          </p:cNvGrpSpPr>
          <p:nvPr/>
        </p:nvGrpSpPr>
        <p:grpSpPr bwMode="auto">
          <a:xfrm>
            <a:off x="4267200" y="1066800"/>
            <a:ext cx="1447800" cy="1447800"/>
            <a:chOff x="2688" y="672"/>
            <a:chExt cx="912" cy="912"/>
          </a:xfrm>
        </p:grpSpPr>
        <p:sp>
          <p:nvSpPr>
            <p:cNvPr id="68725" name="Line 128">
              <a:extLst>
                <a:ext uri="{FF2B5EF4-FFF2-40B4-BE49-F238E27FC236}">
                  <a16:creationId xmlns:a16="http://schemas.microsoft.com/office/drawing/2014/main" id="{8E1DCF6E-FA3A-1F4F-89BF-21EEC2688905}"/>
                </a:ext>
              </a:extLst>
            </p:cNvPr>
            <p:cNvSpPr>
              <a:spLocks noChangeShapeType="1"/>
            </p:cNvSpPr>
            <p:nvPr/>
          </p:nvSpPr>
          <p:spPr bwMode="auto">
            <a:xfrm>
              <a:off x="2784" y="1152"/>
              <a:ext cx="0" cy="432"/>
            </a:xfrm>
            <a:prstGeom prst="line">
              <a:avLst/>
            </a:prstGeom>
            <a:noFill/>
            <a:ln w="9525" cap="rnd">
              <a:solidFill>
                <a:schemeClr val="tx1"/>
              </a:solidFill>
              <a:prstDash val="sysDot"/>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726" name="Text Box 129">
              <a:extLst>
                <a:ext uri="{FF2B5EF4-FFF2-40B4-BE49-F238E27FC236}">
                  <a16:creationId xmlns:a16="http://schemas.microsoft.com/office/drawing/2014/main" id="{5B8B499A-7E5F-084A-9581-18ACD6A250F2}"/>
                </a:ext>
              </a:extLst>
            </p:cNvPr>
            <p:cNvSpPr txBox="1">
              <a:spLocks noChangeArrowheads="1"/>
            </p:cNvSpPr>
            <p:nvPr/>
          </p:nvSpPr>
          <p:spPr bwMode="auto">
            <a:xfrm>
              <a:off x="2688" y="912"/>
              <a:ext cx="1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i="1"/>
                <a:t>i</a:t>
              </a:r>
              <a:endParaRPr lang="en-US" altLang="nb-NO" sz="2400"/>
            </a:p>
          </p:txBody>
        </p:sp>
        <p:sp>
          <p:nvSpPr>
            <p:cNvPr id="68727" name="Line 130">
              <a:extLst>
                <a:ext uri="{FF2B5EF4-FFF2-40B4-BE49-F238E27FC236}">
                  <a16:creationId xmlns:a16="http://schemas.microsoft.com/office/drawing/2014/main" id="{4E511B00-407A-D545-9ABE-BAA36FFF8017}"/>
                </a:ext>
              </a:extLst>
            </p:cNvPr>
            <p:cNvSpPr>
              <a:spLocks noChangeShapeType="1"/>
            </p:cNvSpPr>
            <p:nvPr/>
          </p:nvSpPr>
          <p:spPr bwMode="auto">
            <a:xfrm>
              <a:off x="3168" y="864"/>
              <a:ext cx="432" cy="0"/>
            </a:xfrm>
            <a:prstGeom prst="line">
              <a:avLst/>
            </a:prstGeom>
            <a:noFill/>
            <a:ln w="9525" cap="rnd">
              <a:solidFill>
                <a:schemeClr val="tx1"/>
              </a:solidFill>
              <a:prstDash val="sysDot"/>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68728" name="Text Box 131">
              <a:extLst>
                <a:ext uri="{FF2B5EF4-FFF2-40B4-BE49-F238E27FC236}">
                  <a16:creationId xmlns:a16="http://schemas.microsoft.com/office/drawing/2014/main" id="{952D3DF8-634C-AC4C-8FA9-F3BF9D387E00}"/>
                </a:ext>
              </a:extLst>
            </p:cNvPr>
            <p:cNvSpPr txBox="1">
              <a:spLocks noChangeArrowheads="1"/>
            </p:cNvSpPr>
            <p:nvPr/>
          </p:nvSpPr>
          <p:spPr bwMode="auto">
            <a:xfrm>
              <a:off x="2961" y="672"/>
              <a:ext cx="1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i="1"/>
                <a:t>j</a:t>
              </a:r>
              <a:endParaRPr lang="en-US" altLang="nb-NO" sz="2400"/>
            </a:p>
          </p:txBody>
        </p:sp>
      </p:grpSp>
      <p:pic>
        <p:nvPicPr>
          <p:cNvPr id="5" name="Picture 4">
            <a:extLst>
              <a:ext uri="{FF2B5EF4-FFF2-40B4-BE49-F238E27FC236}">
                <a16:creationId xmlns:a16="http://schemas.microsoft.com/office/drawing/2014/main" id="{9726082E-8C4F-9948-84DC-3C99AFA36EED}"/>
              </a:ext>
            </a:extLst>
          </p:cNvPr>
          <p:cNvPicPr>
            <a:picLocks noChangeAspect="1"/>
          </p:cNvPicPr>
          <p:nvPr/>
        </p:nvPicPr>
        <p:blipFill>
          <a:blip r:embed="rId3"/>
          <a:stretch>
            <a:fillRect/>
          </a:stretch>
        </p:blipFill>
        <p:spPr>
          <a:xfrm>
            <a:off x="297657" y="2807651"/>
            <a:ext cx="3969543" cy="567789"/>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6">
            <a:extLst>
              <a:ext uri="{FF2B5EF4-FFF2-40B4-BE49-F238E27FC236}">
                <a16:creationId xmlns:a16="http://schemas.microsoft.com/office/drawing/2014/main" id="{53573E11-D432-FA46-902C-461524AC4BA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C0E81C0-1671-4F41-AE26-46044E2D98A6}" type="slidenum">
              <a:rPr lang="en-US" altLang="nb-NO" sz="1400" smtClean="0">
                <a:solidFill>
                  <a:srgbClr val="A8B9F6"/>
                </a:solidFill>
              </a:rPr>
              <a:pPr>
                <a:spcBef>
                  <a:spcPct val="0"/>
                </a:spcBef>
                <a:buFontTx/>
                <a:buNone/>
              </a:pPr>
              <a:t>24</a:t>
            </a:fld>
            <a:endParaRPr lang="en-US" altLang="nb-NO" sz="1400">
              <a:solidFill>
                <a:srgbClr val="A8B9F6"/>
              </a:solidFill>
            </a:endParaRPr>
          </a:p>
        </p:txBody>
      </p:sp>
      <p:sp>
        <p:nvSpPr>
          <p:cNvPr id="72706" name="Rectangle 2">
            <a:extLst>
              <a:ext uri="{FF2B5EF4-FFF2-40B4-BE49-F238E27FC236}">
                <a16:creationId xmlns:a16="http://schemas.microsoft.com/office/drawing/2014/main" id="{77CC8243-0397-6F4C-B340-B4A437029851}"/>
              </a:ext>
            </a:extLst>
          </p:cNvPr>
          <p:cNvSpPr>
            <a:spLocks noGrp="1" noChangeArrowheads="1"/>
          </p:cNvSpPr>
          <p:nvPr>
            <p:ph type="title"/>
          </p:nvPr>
        </p:nvSpPr>
        <p:spPr/>
        <p:txBody>
          <a:bodyPr/>
          <a:lstStyle/>
          <a:p>
            <a:pPr eaLnBrk="1" hangingPunct="1"/>
            <a:r>
              <a:rPr lang="en-US" altLang="nb-NO"/>
              <a:t>Computing the LCS bottom up</a:t>
            </a:r>
          </a:p>
        </p:txBody>
      </p:sp>
      <p:graphicFrame>
        <p:nvGraphicFramePr>
          <p:cNvPr id="888954" name="Group 122">
            <a:extLst>
              <a:ext uri="{FF2B5EF4-FFF2-40B4-BE49-F238E27FC236}">
                <a16:creationId xmlns:a16="http://schemas.microsoft.com/office/drawing/2014/main" id="{D6D66A5F-CE0E-D54C-B200-98E70F7708EC}"/>
              </a:ext>
            </a:extLst>
          </p:cNvPr>
          <p:cNvGraphicFramePr>
            <a:graphicFrameLocks noGrp="1"/>
          </p:cNvGraphicFramePr>
          <p:nvPr>
            <p:ph sz="half" idx="2"/>
          </p:nvPr>
        </p:nvGraphicFramePr>
        <p:xfrm>
          <a:off x="4648200" y="1524000"/>
          <a:ext cx="3619500" cy="4419603"/>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bl>
          </a:graphicData>
        </a:graphic>
      </p:graphicFrame>
      <p:grpSp>
        <p:nvGrpSpPr>
          <p:cNvPr id="72820" name="Group 116">
            <a:extLst>
              <a:ext uri="{FF2B5EF4-FFF2-40B4-BE49-F238E27FC236}">
                <a16:creationId xmlns:a16="http://schemas.microsoft.com/office/drawing/2014/main" id="{3FB0573C-22F8-6A4D-AF42-F0F3BF0912AD}"/>
              </a:ext>
            </a:extLst>
          </p:cNvPr>
          <p:cNvGrpSpPr>
            <a:grpSpLocks/>
          </p:cNvGrpSpPr>
          <p:nvPr/>
        </p:nvGrpSpPr>
        <p:grpSpPr bwMode="auto">
          <a:xfrm>
            <a:off x="4267200" y="1066800"/>
            <a:ext cx="1447800" cy="1447800"/>
            <a:chOff x="2688" y="672"/>
            <a:chExt cx="912" cy="912"/>
          </a:xfrm>
        </p:grpSpPr>
        <p:sp>
          <p:nvSpPr>
            <p:cNvPr id="72821" name="Line 117">
              <a:extLst>
                <a:ext uri="{FF2B5EF4-FFF2-40B4-BE49-F238E27FC236}">
                  <a16:creationId xmlns:a16="http://schemas.microsoft.com/office/drawing/2014/main" id="{2E01FBFA-BC1E-5A4C-8471-E648E748F667}"/>
                </a:ext>
              </a:extLst>
            </p:cNvPr>
            <p:cNvSpPr>
              <a:spLocks noChangeShapeType="1"/>
            </p:cNvSpPr>
            <p:nvPr/>
          </p:nvSpPr>
          <p:spPr bwMode="auto">
            <a:xfrm>
              <a:off x="2784" y="1152"/>
              <a:ext cx="0" cy="432"/>
            </a:xfrm>
            <a:prstGeom prst="line">
              <a:avLst/>
            </a:prstGeom>
            <a:noFill/>
            <a:ln w="9525" cap="rnd">
              <a:solidFill>
                <a:schemeClr val="tx1"/>
              </a:solidFill>
              <a:prstDash val="sysDot"/>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72822" name="Text Box 118">
              <a:extLst>
                <a:ext uri="{FF2B5EF4-FFF2-40B4-BE49-F238E27FC236}">
                  <a16:creationId xmlns:a16="http://schemas.microsoft.com/office/drawing/2014/main" id="{53844922-3AB4-0140-BE08-D179E478F413}"/>
                </a:ext>
              </a:extLst>
            </p:cNvPr>
            <p:cNvSpPr txBox="1">
              <a:spLocks noChangeArrowheads="1"/>
            </p:cNvSpPr>
            <p:nvPr/>
          </p:nvSpPr>
          <p:spPr bwMode="auto">
            <a:xfrm>
              <a:off x="2688" y="912"/>
              <a:ext cx="1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i="1"/>
                <a:t>i</a:t>
              </a:r>
              <a:endParaRPr lang="en-US" altLang="nb-NO" sz="2400"/>
            </a:p>
          </p:txBody>
        </p:sp>
        <p:sp>
          <p:nvSpPr>
            <p:cNvPr id="72823" name="Line 119">
              <a:extLst>
                <a:ext uri="{FF2B5EF4-FFF2-40B4-BE49-F238E27FC236}">
                  <a16:creationId xmlns:a16="http://schemas.microsoft.com/office/drawing/2014/main" id="{B3670FB9-C414-EB4A-A92A-A4FC133F8D5B}"/>
                </a:ext>
              </a:extLst>
            </p:cNvPr>
            <p:cNvSpPr>
              <a:spLocks noChangeShapeType="1"/>
            </p:cNvSpPr>
            <p:nvPr/>
          </p:nvSpPr>
          <p:spPr bwMode="auto">
            <a:xfrm>
              <a:off x="3168" y="864"/>
              <a:ext cx="432" cy="0"/>
            </a:xfrm>
            <a:prstGeom prst="line">
              <a:avLst/>
            </a:prstGeom>
            <a:noFill/>
            <a:ln w="9525" cap="rnd">
              <a:solidFill>
                <a:schemeClr val="tx1"/>
              </a:solidFill>
              <a:prstDash val="sysDot"/>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72824" name="Text Box 120">
              <a:extLst>
                <a:ext uri="{FF2B5EF4-FFF2-40B4-BE49-F238E27FC236}">
                  <a16:creationId xmlns:a16="http://schemas.microsoft.com/office/drawing/2014/main" id="{6B077117-6541-184D-9545-B21A4B568122}"/>
                </a:ext>
              </a:extLst>
            </p:cNvPr>
            <p:cNvSpPr txBox="1">
              <a:spLocks noChangeArrowheads="1"/>
            </p:cNvSpPr>
            <p:nvPr/>
          </p:nvSpPr>
          <p:spPr bwMode="auto">
            <a:xfrm>
              <a:off x="2961" y="672"/>
              <a:ext cx="1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solidFill>
                    <a:schemeClr val="tx1"/>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i="1"/>
                <a:t>j</a:t>
              </a:r>
              <a:endParaRPr lang="en-US" altLang="nb-NO" sz="2400"/>
            </a:p>
          </p:txBody>
        </p:sp>
      </p:grpSp>
      <p:pic>
        <p:nvPicPr>
          <p:cNvPr id="13" name="Picture 12">
            <a:extLst>
              <a:ext uri="{FF2B5EF4-FFF2-40B4-BE49-F238E27FC236}">
                <a16:creationId xmlns:a16="http://schemas.microsoft.com/office/drawing/2014/main" id="{9C58AC22-D3CF-A241-9137-661E9BB5A0DA}"/>
              </a:ext>
            </a:extLst>
          </p:cNvPr>
          <p:cNvPicPr>
            <a:picLocks noChangeAspect="1"/>
          </p:cNvPicPr>
          <p:nvPr/>
        </p:nvPicPr>
        <p:blipFill>
          <a:blip r:embed="rId3"/>
          <a:stretch>
            <a:fillRect/>
          </a:stretch>
        </p:blipFill>
        <p:spPr>
          <a:xfrm>
            <a:off x="297657" y="2807651"/>
            <a:ext cx="3969543" cy="56778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5">
            <a:extLst>
              <a:ext uri="{FF2B5EF4-FFF2-40B4-BE49-F238E27FC236}">
                <a16:creationId xmlns:a16="http://schemas.microsoft.com/office/drawing/2014/main" id="{292DDB02-46D9-5B4A-9451-4556D18D828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6E2341F-34D0-D64A-92B7-B85E28B20988}" type="slidenum">
              <a:rPr lang="en-US" altLang="nb-NO" sz="1400" smtClean="0">
                <a:solidFill>
                  <a:srgbClr val="A8B9F6"/>
                </a:solidFill>
              </a:rPr>
              <a:pPr>
                <a:spcBef>
                  <a:spcPct val="0"/>
                </a:spcBef>
                <a:buFontTx/>
                <a:buNone/>
              </a:pPr>
              <a:t>25</a:t>
            </a:fld>
            <a:endParaRPr lang="en-US" altLang="nb-NO" sz="1400">
              <a:solidFill>
                <a:srgbClr val="A8B9F6"/>
              </a:solidFill>
            </a:endParaRPr>
          </a:p>
        </p:txBody>
      </p:sp>
      <p:sp>
        <p:nvSpPr>
          <p:cNvPr id="74754" name="Rectangle 2">
            <a:extLst>
              <a:ext uri="{FF2B5EF4-FFF2-40B4-BE49-F238E27FC236}">
                <a16:creationId xmlns:a16="http://schemas.microsoft.com/office/drawing/2014/main" id="{ADADE455-69EE-284B-84AD-331F4F60001E}"/>
              </a:ext>
            </a:extLst>
          </p:cNvPr>
          <p:cNvSpPr>
            <a:spLocks noGrp="1" noChangeArrowheads="1"/>
          </p:cNvSpPr>
          <p:nvPr>
            <p:ph type="title"/>
          </p:nvPr>
        </p:nvSpPr>
        <p:spPr/>
        <p:txBody>
          <a:bodyPr/>
          <a:lstStyle/>
          <a:p>
            <a:pPr eaLnBrk="1" hangingPunct="1"/>
            <a:r>
              <a:rPr lang="en-US" altLang="nb-NO"/>
              <a:t>Sequence similarity and evolution</a:t>
            </a:r>
          </a:p>
        </p:txBody>
      </p:sp>
      <p:sp>
        <p:nvSpPr>
          <p:cNvPr id="74755" name="Rectangle 3">
            <a:extLst>
              <a:ext uri="{FF2B5EF4-FFF2-40B4-BE49-F238E27FC236}">
                <a16:creationId xmlns:a16="http://schemas.microsoft.com/office/drawing/2014/main" id="{4B070CFE-3F2F-7F4D-BBD7-93B0D10C5ABC}"/>
              </a:ext>
            </a:extLst>
          </p:cNvPr>
          <p:cNvSpPr>
            <a:spLocks noGrp="1" noChangeArrowheads="1"/>
          </p:cNvSpPr>
          <p:nvPr>
            <p:ph type="body" idx="1"/>
          </p:nvPr>
        </p:nvSpPr>
        <p:spPr/>
        <p:txBody>
          <a:bodyPr/>
          <a:lstStyle/>
          <a:p>
            <a:pPr eaLnBrk="1" hangingPunct="1"/>
            <a:r>
              <a:rPr lang="en-US" altLang="nb-NO" dirty="0"/>
              <a:t>How similar?</a:t>
            </a:r>
          </a:p>
          <a:p>
            <a:pPr lvl="1" eaLnBrk="1" hangingPunct="1">
              <a:buFontTx/>
              <a:buNone/>
            </a:pPr>
            <a:r>
              <a:rPr lang="en-US" altLang="nb-NO" dirty="0">
                <a:latin typeface="Courier New" panose="02070309020205020404" pitchFamily="49" charset="0"/>
              </a:rPr>
              <a:t>acggattgc</a:t>
            </a:r>
          </a:p>
          <a:p>
            <a:pPr lvl="1" eaLnBrk="1" hangingPunct="1">
              <a:buFontTx/>
              <a:buNone/>
            </a:pPr>
            <a:r>
              <a:rPr lang="en-US" altLang="nb-NO" dirty="0">
                <a:latin typeface="Courier New" panose="02070309020205020404" pitchFamily="49" charset="0"/>
              </a:rPr>
              <a:t>ttaggatg</a:t>
            </a:r>
          </a:p>
          <a:p>
            <a:pPr eaLnBrk="1" hangingPunct="1"/>
            <a:endParaRPr lang="en-US" altLang="nb-NO" dirty="0"/>
          </a:p>
          <a:p>
            <a:pPr eaLnBrk="1" hangingPunct="1"/>
            <a:r>
              <a:rPr lang="en-US" altLang="nb-NO" dirty="0"/>
              <a:t>How many evolutionary events separate the sequences?</a:t>
            </a:r>
          </a:p>
          <a:p>
            <a:pPr lvl="1" eaLnBrk="1" hangingPunct="1"/>
            <a:r>
              <a:rPr lang="en-US" altLang="nb-NO" dirty="0"/>
              <a:t>Insertions (gap)</a:t>
            </a:r>
          </a:p>
          <a:p>
            <a:pPr lvl="1" eaLnBrk="1" hangingPunct="1"/>
            <a:r>
              <a:rPr lang="en-US" altLang="nb-NO" dirty="0"/>
              <a:t>Deletions (gap)</a:t>
            </a:r>
          </a:p>
          <a:p>
            <a:pPr lvl="1" eaLnBrk="1" hangingPunct="1"/>
            <a:r>
              <a:rPr lang="en-US" altLang="nb-NO" dirty="0"/>
              <a:t>Substitutions (mismatch)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5">
            <a:extLst>
              <a:ext uri="{FF2B5EF4-FFF2-40B4-BE49-F238E27FC236}">
                <a16:creationId xmlns:a16="http://schemas.microsoft.com/office/drawing/2014/main" id="{F1A2C754-F01E-3543-8328-CA8D197F18A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76CAF34-2DC8-D146-8B85-59871C234EC5}" type="slidenum">
              <a:rPr lang="en-US" altLang="nb-NO" sz="1400" smtClean="0">
                <a:solidFill>
                  <a:srgbClr val="A8B9F6"/>
                </a:solidFill>
              </a:rPr>
              <a:pPr>
                <a:spcBef>
                  <a:spcPct val="0"/>
                </a:spcBef>
                <a:buFontTx/>
                <a:buNone/>
              </a:pPr>
              <a:t>26</a:t>
            </a:fld>
            <a:endParaRPr lang="en-US" altLang="nb-NO" sz="1400">
              <a:solidFill>
                <a:srgbClr val="A8B9F6"/>
              </a:solidFill>
            </a:endParaRPr>
          </a:p>
        </p:txBody>
      </p:sp>
      <p:sp>
        <p:nvSpPr>
          <p:cNvPr id="76802" name="Rectangle 2">
            <a:extLst>
              <a:ext uri="{FF2B5EF4-FFF2-40B4-BE49-F238E27FC236}">
                <a16:creationId xmlns:a16="http://schemas.microsoft.com/office/drawing/2014/main" id="{C8E2D44A-F2A9-5A48-B86A-FD36D96BE9C9}"/>
              </a:ext>
            </a:extLst>
          </p:cNvPr>
          <p:cNvSpPr>
            <a:spLocks noGrp="1" noChangeArrowheads="1"/>
          </p:cNvSpPr>
          <p:nvPr>
            <p:ph type="title"/>
          </p:nvPr>
        </p:nvSpPr>
        <p:spPr/>
        <p:txBody>
          <a:bodyPr/>
          <a:lstStyle/>
          <a:p>
            <a:pPr eaLnBrk="1" hangingPunct="1"/>
            <a:r>
              <a:rPr lang="en-US" altLang="nb-NO" u="sng"/>
              <a:t>Edit distance</a:t>
            </a:r>
            <a:r>
              <a:rPr lang="en-US" altLang="nb-NO"/>
              <a:t> as string similarity</a:t>
            </a:r>
          </a:p>
        </p:txBody>
      </p:sp>
      <p:sp>
        <p:nvSpPr>
          <p:cNvPr id="76803" name="Rectangle 3">
            <a:extLst>
              <a:ext uri="{FF2B5EF4-FFF2-40B4-BE49-F238E27FC236}">
                <a16:creationId xmlns:a16="http://schemas.microsoft.com/office/drawing/2014/main" id="{1DD2DF29-9B17-0141-8074-333C5AEACBEB}"/>
              </a:ext>
            </a:extLst>
          </p:cNvPr>
          <p:cNvSpPr>
            <a:spLocks noGrp="1" noChangeArrowheads="1"/>
          </p:cNvSpPr>
          <p:nvPr>
            <p:ph type="body" idx="1"/>
          </p:nvPr>
        </p:nvSpPr>
        <p:spPr/>
        <p:txBody>
          <a:bodyPr/>
          <a:lstStyle/>
          <a:p>
            <a:pPr eaLnBrk="1" hangingPunct="1"/>
            <a:r>
              <a:rPr lang="en-US" altLang="nb-NO" dirty="0"/>
              <a:t>S = </a:t>
            </a:r>
            <a:r>
              <a:rPr lang="en-US" altLang="nb-NO" dirty="0">
                <a:latin typeface="Courier New" panose="02070309020205020404" pitchFamily="49" charset="0"/>
              </a:rPr>
              <a:t>AGCTTAGC</a:t>
            </a:r>
            <a:r>
              <a:rPr lang="en-US" altLang="nb-NO" dirty="0"/>
              <a:t>, R = </a:t>
            </a:r>
            <a:r>
              <a:rPr lang="en-US" altLang="nb-NO" dirty="0">
                <a:latin typeface="Courier New" panose="02070309020205020404" pitchFamily="49" charset="0"/>
              </a:rPr>
              <a:t>TCGGATG</a:t>
            </a:r>
            <a:endParaRPr lang="en-US" altLang="nb-NO" dirty="0"/>
          </a:p>
          <a:p>
            <a:pPr eaLnBrk="1" hangingPunct="1"/>
            <a:r>
              <a:rPr lang="en-US" altLang="nb-NO" dirty="0"/>
              <a:t>Edit operations:</a:t>
            </a:r>
          </a:p>
          <a:p>
            <a:pPr lvl="1" eaLnBrk="1" hangingPunct="1"/>
            <a:r>
              <a:rPr lang="en-US" altLang="nb-NO" dirty="0"/>
              <a:t>Insertion</a:t>
            </a:r>
          </a:p>
          <a:p>
            <a:pPr lvl="2" eaLnBrk="1" hangingPunct="1">
              <a:buFontTx/>
              <a:buNone/>
            </a:pPr>
            <a:r>
              <a:rPr lang="en-US" altLang="nb-NO" dirty="0"/>
              <a:t>S = </a:t>
            </a:r>
            <a:r>
              <a:rPr lang="en-US" altLang="nb-NO" dirty="0">
                <a:latin typeface="Courier New" panose="02070309020205020404" pitchFamily="49" charset="0"/>
              </a:rPr>
              <a:t>AGCTTAGC</a:t>
            </a:r>
            <a:r>
              <a:rPr lang="en-US" altLang="nb-NO" dirty="0"/>
              <a:t>, S</a:t>
            </a:r>
            <a:r>
              <a:rPr lang="ja-JP" altLang="en-US"/>
              <a:t>’</a:t>
            </a:r>
            <a:r>
              <a:rPr lang="en-US" altLang="ja-JP" dirty="0"/>
              <a:t> = </a:t>
            </a:r>
            <a:r>
              <a:rPr lang="en-US" altLang="ja-JP" dirty="0">
                <a:latin typeface="Courier New" panose="02070309020205020404" pitchFamily="49" charset="0"/>
              </a:rPr>
              <a:t>A</a:t>
            </a:r>
            <a:r>
              <a:rPr lang="en-US" altLang="ja-JP" b="1" dirty="0">
                <a:latin typeface="Courier New" panose="02070309020205020404" pitchFamily="49" charset="0"/>
              </a:rPr>
              <a:t>C</a:t>
            </a:r>
            <a:r>
              <a:rPr lang="en-US" altLang="ja-JP" dirty="0">
                <a:latin typeface="Courier New" panose="02070309020205020404" pitchFamily="49" charset="0"/>
              </a:rPr>
              <a:t>GCTTAGC</a:t>
            </a:r>
            <a:endParaRPr lang="en-US" altLang="ja-JP" dirty="0"/>
          </a:p>
          <a:p>
            <a:pPr lvl="1" eaLnBrk="1" hangingPunct="1"/>
            <a:r>
              <a:rPr lang="en-US" altLang="nb-NO" dirty="0"/>
              <a:t>Deletion</a:t>
            </a:r>
          </a:p>
          <a:p>
            <a:pPr lvl="2" eaLnBrk="1" hangingPunct="1">
              <a:buFontTx/>
              <a:buNone/>
            </a:pPr>
            <a:r>
              <a:rPr lang="en-US" altLang="nb-NO" dirty="0"/>
              <a:t>S = </a:t>
            </a:r>
            <a:r>
              <a:rPr lang="en-US" altLang="nb-NO" b="1" dirty="0">
                <a:latin typeface="Courier New" panose="02070309020205020404" pitchFamily="49" charset="0"/>
              </a:rPr>
              <a:t>A</a:t>
            </a:r>
            <a:r>
              <a:rPr lang="en-US" altLang="nb-NO" dirty="0">
                <a:latin typeface="Courier New" panose="02070309020205020404" pitchFamily="49" charset="0"/>
              </a:rPr>
              <a:t>GCTTAGC</a:t>
            </a:r>
            <a:r>
              <a:rPr lang="en-US" altLang="nb-NO" dirty="0"/>
              <a:t>, S</a:t>
            </a:r>
            <a:r>
              <a:rPr lang="ja-JP" altLang="en-US"/>
              <a:t>’</a:t>
            </a:r>
            <a:r>
              <a:rPr lang="en-US" altLang="ja-JP" dirty="0"/>
              <a:t> = </a:t>
            </a:r>
            <a:r>
              <a:rPr lang="en-US" altLang="ja-JP" dirty="0">
                <a:latin typeface="Courier New" panose="02070309020205020404" pitchFamily="49" charset="0"/>
              </a:rPr>
              <a:t>GCTTAGC</a:t>
            </a:r>
            <a:endParaRPr lang="en-US" altLang="ja-JP" dirty="0"/>
          </a:p>
          <a:p>
            <a:pPr lvl="1" eaLnBrk="1" hangingPunct="1"/>
            <a:r>
              <a:rPr lang="en-US" altLang="nb-NO" dirty="0"/>
              <a:t>Substitutions (mismatch)</a:t>
            </a:r>
          </a:p>
          <a:p>
            <a:pPr lvl="2" eaLnBrk="1" hangingPunct="1">
              <a:buFontTx/>
              <a:buNone/>
            </a:pPr>
            <a:r>
              <a:rPr lang="en-US" altLang="nb-NO" dirty="0"/>
              <a:t>S = </a:t>
            </a:r>
            <a:r>
              <a:rPr lang="en-US" altLang="nb-NO" dirty="0">
                <a:latin typeface="Courier New" panose="02070309020205020404" pitchFamily="49" charset="0"/>
              </a:rPr>
              <a:t>AGCTTAGC</a:t>
            </a:r>
            <a:r>
              <a:rPr lang="en-US" altLang="nb-NO" dirty="0"/>
              <a:t>, S</a:t>
            </a:r>
            <a:r>
              <a:rPr lang="ja-JP" altLang="en-US"/>
              <a:t>’</a:t>
            </a:r>
            <a:r>
              <a:rPr lang="en-US" altLang="ja-JP" dirty="0"/>
              <a:t> = </a:t>
            </a:r>
            <a:r>
              <a:rPr lang="en-US" altLang="ja-JP" dirty="0">
                <a:latin typeface="Courier New" panose="02070309020205020404" pitchFamily="49" charset="0"/>
              </a:rPr>
              <a:t>AG</a:t>
            </a:r>
            <a:r>
              <a:rPr lang="en-US" altLang="ja-JP" b="1" dirty="0">
                <a:latin typeface="Courier New" panose="02070309020205020404" pitchFamily="49" charset="0"/>
              </a:rPr>
              <a:t>G</a:t>
            </a:r>
            <a:r>
              <a:rPr lang="en-US" altLang="ja-JP" dirty="0">
                <a:latin typeface="Courier New" panose="02070309020205020404" pitchFamily="49" charset="0"/>
              </a:rPr>
              <a:t>TTAGC</a:t>
            </a:r>
            <a:endParaRPr lang="en-US" altLang="nb-NO"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Number Placeholder 5">
            <a:extLst>
              <a:ext uri="{FF2B5EF4-FFF2-40B4-BE49-F238E27FC236}">
                <a16:creationId xmlns:a16="http://schemas.microsoft.com/office/drawing/2014/main" id="{48204224-6CFF-3E4D-BB03-08662631A2C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5696251-7FEE-5B42-99C4-DB91B954B9D6}" type="slidenum">
              <a:rPr lang="en-US" altLang="nb-NO" sz="1400" smtClean="0">
                <a:solidFill>
                  <a:srgbClr val="A8B9F6"/>
                </a:solidFill>
              </a:rPr>
              <a:pPr>
                <a:spcBef>
                  <a:spcPct val="0"/>
                </a:spcBef>
                <a:buFontTx/>
                <a:buNone/>
              </a:pPr>
              <a:t>27</a:t>
            </a:fld>
            <a:endParaRPr lang="en-US" altLang="nb-NO" sz="1400">
              <a:solidFill>
                <a:srgbClr val="A8B9F6"/>
              </a:solidFill>
            </a:endParaRPr>
          </a:p>
        </p:txBody>
      </p:sp>
      <p:sp>
        <p:nvSpPr>
          <p:cNvPr id="80898" name="Rectangle 2">
            <a:extLst>
              <a:ext uri="{FF2B5EF4-FFF2-40B4-BE49-F238E27FC236}">
                <a16:creationId xmlns:a16="http://schemas.microsoft.com/office/drawing/2014/main" id="{C1E2C9F9-6285-3F4B-B122-461084323DC1}"/>
              </a:ext>
            </a:extLst>
          </p:cNvPr>
          <p:cNvSpPr>
            <a:spLocks noGrp="1" noChangeArrowheads="1"/>
          </p:cNvSpPr>
          <p:nvPr>
            <p:ph type="title"/>
          </p:nvPr>
        </p:nvSpPr>
        <p:spPr/>
        <p:txBody>
          <a:bodyPr/>
          <a:lstStyle/>
          <a:p>
            <a:pPr eaLnBrk="1" hangingPunct="1"/>
            <a:r>
              <a:rPr lang="en-US" altLang="nb-NO"/>
              <a:t>Edit operations for transforming strings</a:t>
            </a:r>
          </a:p>
        </p:txBody>
      </p:sp>
      <p:sp>
        <p:nvSpPr>
          <p:cNvPr id="80899" name="Rectangle 3">
            <a:extLst>
              <a:ext uri="{FF2B5EF4-FFF2-40B4-BE49-F238E27FC236}">
                <a16:creationId xmlns:a16="http://schemas.microsoft.com/office/drawing/2014/main" id="{9B1BCA9C-04FC-1F4C-A4E5-7D21CEB667DF}"/>
              </a:ext>
            </a:extLst>
          </p:cNvPr>
          <p:cNvSpPr>
            <a:spLocks noGrp="1" noChangeArrowheads="1"/>
          </p:cNvSpPr>
          <p:nvPr>
            <p:ph type="body" idx="1"/>
          </p:nvPr>
        </p:nvSpPr>
        <p:spPr/>
        <p:txBody>
          <a:bodyPr/>
          <a:lstStyle/>
          <a:p>
            <a:pPr eaLnBrk="1" hangingPunct="1">
              <a:lnSpc>
                <a:spcPct val="90000"/>
              </a:lnSpc>
            </a:pPr>
            <a:r>
              <a:rPr lang="en-US" altLang="nb-NO" sz="2400" dirty="0"/>
              <a:t>S = </a:t>
            </a:r>
            <a:r>
              <a:rPr lang="en-US" altLang="nb-NO" sz="2400" dirty="0">
                <a:latin typeface="Courier New" panose="02070309020205020404" pitchFamily="49" charset="0"/>
              </a:rPr>
              <a:t>AGCTTAGC</a:t>
            </a:r>
            <a:r>
              <a:rPr lang="en-US" altLang="nb-NO" sz="2400" dirty="0"/>
              <a:t>, R = </a:t>
            </a:r>
            <a:r>
              <a:rPr lang="en-US" altLang="nb-NO" sz="2400" dirty="0">
                <a:latin typeface="Courier New" panose="02070309020205020404" pitchFamily="49" charset="0"/>
              </a:rPr>
              <a:t>GCTAGGA</a:t>
            </a:r>
          </a:p>
          <a:p>
            <a:pPr lvl="1" eaLnBrk="1" hangingPunct="1">
              <a:lnSpc>
                <a:spcPct val="90000"/>
              </a:lnSpc>
              <a:buFontTx/>
              <a:buNone/>
            </a:pPr>
            <a:r>
              <a:rPr lang="en-US" altLang="nb-NO" sz="2000" b="1" dirty="0">
                <a:latin typeface="Courier New" panose="02070309020205020404" pitchFamily="49" charset="0"/>
              </a:rPr>
              <a:t>A</a:t>
            </a:r>
            <a:r>
              <a:rPr lang="en-US" altLang="nb-NO" sz="2000" dirty="0">
                <a:latin typeface="Courier New" panose="02070309020205020404" pitchFamily="49" charset="0"/>
              </a:rPr>
              <a:t>GCTTAGC</a:t>
            </a:r>
          </a:p>
          <a:p>
            <a:pPr lvl="4" eaLnBrk="1" hangingPunct="1">
              <a:lnSpc>
                <a:spcPct val="90000"/>
              </a:lnSpc>
              <a:buFontTx/>
              <a:buNone/>
            </a:pPr>
            <a:r>
              <a:rPr lang="en-US" altLang="nb-NO" sz="1800" dirty="0"/>
              <a:t>delete first A</a:t>
            </a:r>
          </a:p>
          <a:p>
            <a:pPr lvl="1" eaLnBrk="1" hangingPunct="1">
              <a:lnSpc>
                <a:spcPct val="90000"/>
              </a:lnSpc>
              <a:buFontTx/>
              <a:buNone/>
            </a:pPr>
            <a:r>
              <a:rPr lang="en-US" altLang="nb-NO" sz="2000" dirty="0">
                <a:latin typeface="Courier New" panose="02070309020205020404" pitchFamily="49" charset="0"/>
              </a:rPr>
              <a:t> GCT</a:t>
            </a:r>
            <a:r>
              <a:rPr lang="en-US" altLang="nb-NO" sz="2000" b="1" dirty="0">
                <a:latin typeface="Courier New" panose="02070309020205020404" pitchFamily="49" charset="0"/>
              </a:rPr>
              <a:t>T</a:t>
            </a:r>
            <a:r>
              <a:rPr lang="en-US" altLang="nb-NO" sz="2000" dirty="0">
                <a:latin typeface="Courier New" panose="02070309020205020404" pitchFamily="49" charset="0"/>
              </a:rPr>
              <a:t>AGC</a:t>
            </a:r>
          </a:p>
          <a:p>
            <a:pPr lvl="4" eaLnBrk="1" hangingPunct="1">
              <a:lnSpc>
                <a:spcPct val="90000"/>
              </a:lnSpc>
              <a:buFontTx/>
              <a:buNone/>
            </a:pPr>
            <a:r>
              <a:rPr lang="en-US" altLang="nb-NO" sz="1800" dirty="0"/>
              <a:t>delete fourth T</a:t>
            </a:r>
            <a:endParaRPr lang="en-US" altLang="nb-NO" sz="1800" dirty="0">
              <a:latin typeface="Courier New" panose="02070309020205020404" pitchFamily="49" charset="0"/>
            </a:endParaRPr>
          </a:p>
          <a:p>
            <a:pPr lvl="1" eaLnBrk="1" hangingPunct="1">
              <a:lnSpc>
                <a:spcPct val="90000"/>
              </a:lnSpc>
              <a:buFontTx/>
              <a:buNone/>
            </a:pPr>
            <a:r>
              <a:rPr lang="en-US" altLang="nb-NO" sz="2000" dirty="0">
                <a:latin typeface="Courier New" panose="02070309020205020404" pitchFamily="49" charset="0"/>
              </a:rPr>
              <a:t> GCTAG</a:t>
            </a:r>
            <a:r>
              <a:rPr lang="en-US" altLang="nb-NO" sz="2000" b="1" dirty="0">
                <a:latin typeface="Courier New" panose="02070309020205020404" pitchFamily="49" charset="0"/>
              </a:rPr>
              <a:t>C</a:t>
            </a:r>
          </a:p>
          <a:p>
            <a:pPr lvl="4" eaLnBrk="1" hangingPunct="1">
              <a:lnSpc>
                <a:spcPct val="90000"/>
              </a:lnSpc>
              <a:buFontTx/>
              <a:buNone/>
            </a:pPr>
            <a:r>
              <a:rPr lang="en-US" altLang="nb-NO" sz="1800" dirty="0"/>
              <a:t>substitute C with G at last position</a:t>
            </a:r>
            <a:endParaRPr lang="en-US" altLang="nb-NO" sz="1800" dirty="0">
              <a:latin typeface="Courier New" panose="02070309020205020404" pitchFamily="49" charset="0"/>
            </a:endParaRPr>
          </a:p>
          <a:p>
            <a:pPr lvl="1" eaLnBrk="1" hangingPunct="1">
              <a:lnSpc>
                <a:spcPct val="90000"/>
              </a:lnSpc>
              <a:buFontTx/>
              <a:buNone/>
            </a:pPr>
            <a:r>
              <a:rPr lang="en-US" altLang="nb-NO" sz="2000" dirty="0">
                <a:latin typeface="Courier New" panose="02070309020205020404" pitchFamily="49" charset="0"/>
              </a:rPr>
              <a:t> GCTAG</a:t>
            </a:r>
            <a:r>
              <a:rPr lang="en-US" altLang="nb-NO" sz="2000" b="1" dirty="0">
                <a:latin typeface="Courier New" panose="02070309020205020404" pitchFamily="49" charset="0"/>
              </a:rPr>
              <a:t>G</a:t>
            </a:r>
          </a:p>
          <a:p>
            <a:pPr lvl="4" eaLnBrk="1" hangingPunct="1">
              <a:lnSpc>
                <a:spcPct val="90000"/>
              </a:lnSpc>
              <a:buFontTx/>
              <a:buNone/>
            </a:pPr>
            <a:r>
              <a:rPr lang="en-US" altLang="nb-NO" sz="1800" dirty="0"/>
              <a:t>insert A at last position</a:t>
            </a:r>
            <a:endParaRPr lang="en-US" altLang="nb-NO" sz="1800" dirty="0">
              <a:latin typeface="Courier New" panose="02070309020205020404" pitchFamily="49" charset="0"/>
            </a:endParaRPr>
          </a:p>
          <a:p>
            <a:pPr lvl="1" eaLnBrk="1" hangingPunct="1">
              <a:lnSpc>
                <a:spcPct val="90000"/>
              </a:lnSpc>
              <a:buFontTx/>
              <a:buNone/>
            </a:pPr>
            <a:r>
              <a:rPr lang="en-US" altLang="nb-NO" sz="2000" dirty="0">
                <a:latin typeface="Courier New" panose="02070309020205020404" pitchFamily="49" charset="0"/>
              </a:rPr>
              <a:t> GCTAGG</a:t>
            </a:r>
            <a:r>
              <a:rPr lang="en-US" altLang="nb-NO" sz="2000" b="1" dirty="0">
                <a:latin typeface="Courier New" panose="02070309020205020404" pitchFamily="49" charset="0"/>
              </a:rPr>
              <a:t>A</a:t>
            </a:r>
            <a:endParaRPr lang="en-US" altLang="nb-NO" sz="2000" dirty="0">
              <a:latin typeface="Courier New" panose="02070309020205020404" pitchFamily="49" charset="0"/>
            </a:endParaRPr>
          </a:p>
          <a:p>
            <a:pPr eaLnBrk="1" hangingPunct="1">
              <a:lnSpc>
                <a:spcPct val="90000"/>
              </a:lnSpc>
            </a:pPr>
            <a:r>
              <a:rPr lang="en-US" altLang="nb-NO" sz="2400" dirty="0"/>
              <a:t>Gives </a:t>
            </a:r>
            <a:r>
              <a:rPr lang="en-US" altLang="nb-NO" sz="2400" i="1" dirty="0"/>
              <a:t>alignment </a:t>
            </a:r>
            <a:r>
              <a:rPr lang="en-US" altLang="nb-NO" sz="2400" dirty="0"/>
              <a:t>of S and R</a:t>
            </a:r>
          </a:p>
          <a:p>
            <a:pPr lvl="1" eaLnBrk="1" hangingPunct="1">
              <a:lnSpc>
                <a:spcPct val="90000"/>
              </a:lnSpc>
              <a:buFontTx/>
              <a:buNone/>
            </a:pPr>
            <a:r>
              <a:rPr lang="en-US" altLang="nb-NO" sz="2000" dirty="0">
                <a:latin typeface="Courier New" panose="02070309020205020404" pitchFamily="49" charset="0"/>
              </a:rPr>
              <a:t>AGCTTAGG-</a:t>
            </a:r>
          </a:p>
          <a:p>
            <a:pPr lvl="1" eaLnBrk="1" hangingPunct="1">
              <a:lnSpc>
                <a:spcPct val="90000"/>
              </a:lnSpc>
              <a:buFontTx/>
              <a:buNone/>
            </a:pPr>
            <a:r>
              <a:rPr lang="en-US" altLang="nb-NO" sz="2000" dirty="0">
                <a:latin typeface="Courier New" panose="02070309020205020404" pitchFamily="49" charset="0"/>
              </a:rPr>
              <a:t>-GCT-AGGA</a:t>
            </a:r>
          </a:p>
        </p:txBody>
      </p:sp>
      <p:sp>
        <p:nvSpPr>
          <p:cNvPr id="80900" name="Line 4">
            <a:extLst>
              <a:ext uri="{FF2B5EF4-FFF2-40B4-BE49-F238E27FC236}">
                <a16:creationId xmlns:a16="http://schemas.microsoft.com/office/drawing/2014/main" id="{C38E045A-8C84-4E46-A07B-5AF2A53267AE}"/>
              </a:ext>
            </a:extLst>
          </p:cNvPr>
          <p:cNvSpPr>
            <a:spLocks noChangeShapeType="1"/>
          </p:cNvSpPr>
          <p:nvPr/>
        </p:nvSpPr>
        <p:spPr bwMode="auto">
          <a:xfrm>
            <a:off x="2133600" y="2209800"/>
            <a:ext cx="0" cy="304800"/>
          </a:xfrm>
          <a:prstGeom prst="line">
            <a:avLst/>
          </a:prstGeom>
          <a:noFill/>
          <a:ln w="28575">
            <a:solidFill>
              <a:schemeClr val="tx1"/>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nb-NO"/>
          </a:p>
        </p:txBody>
      </p:sp>
      <p:sp>
        <p:nvSpPr>
          <p:cNvPr id="80901" name="Line 5">
            <a:extLst>
              <a:ext uri="{FF2B5EF4-FFF2-40B4-BE49-F238E27FC236}">
                <a16:creationId xmlns:a16="http://schemas.microsoft.com/office/drawing/2014/main" id="{3B3AD376-6A59-3544-8B92-E32190D9B657}"/>
              </a:ext>
            </a:extLst>
          </p:cNvPr>
          <p:cNvSpPr>
            <a:spLocks noChangeShapeType="1"/>
          </p:cNvSpPr>
          <p:nvPr/>
        </p:nvSpPr>
        <p:spPr bwMode="auto">
          <a:xfrm>
            <a:off x="2133600" y="2895600"/>
            <a:ext cx="0" cy="304800"/>
          </a:xfrm>
          <a:prstGeom prst="line">
            <a:avLst/>
          </a:prstGeom>
          <a:noFill/>
          <a:ln w="28575">
            <a:solidFill>
              <a:schemeClr val="tx1"/>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nb-NO"/>
          </a:p>
        </p:txBody>
      </p:sp>
      <p:sp>
        <p:nvSpPr>
          <p:cNvPr id="80902" name="Line 6">
            <a:extLst>
              <a:ext uri="{FF2B5EF4-FFF2-40B4-BE49-F238E27FC236}">
                <a16:creationId xmlns:a16="http://schemas.microsoft.com/office/drawing/2014/main" id="{A0B34A16-0F0D-BB45-BB51-798D74FDD7CF}"/>
              </a:ext>
            </a:extLst>
          </p:cNvPr>
          <p:cNvSpPr>
            <a:spLocks noChangeShapeType="1"/>
          </p:cNvSpPr>
          <p:nvPr/>
        </p:nvSpPr>
        <p:spPr bwMode="auto">
          <a:xfrm>
            <a:off x="2133600" y="3505200"/>
            <a:ext cx="0" cy="304800"/>
          </a:xfrm>
          <a:prstGeom prst="line">
            <a:avLst/>
          </a:prstGeom>
          <a:noFill/>
          <a:ln w="28575">
            <a:solidFill>
              <a:schemeClr val="tx1"/>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nb-NO"/>
          </a:p>
        </p:txBody>
      </p:sp>
      <p:sp>
        <p:nvSpPr>
          <p:cNvPr id="80903" name="Line 7">
            <a:extLst>
              <a:ext uri="{FF2B5EF4-FFF2-40B4-BE49-F238E27FC236}">
                <a16:creationId xmlns:a16="http://schemas.microsoft.com/office/drawing/2014/main" id="{FCB67C05-A4EE-ED41-811A-FC2586172368}"/>
              </a:ext>
            </a:extLst>
          </p:cNvPr>
          <p:cNvSpPr>
            <a:spLocks noChangeShapeType="1"/>
          </p:cNvSpPr>
          <p:nvPr/>
        </p:nvSpPr>
        <p:spPr bwMode="auto">
          <a:xfrm>
            <a:off x="2133600" y="4191000"/>
            <a:ext cx="0" cy="304800"/>
          </a:xfrm>
          <a:prstGeom prst="line">
            <a:avLst/>
          </a:prstGeom>
          <a:noFill/>
          <a:ln w="28575">
            <a:solidFill>
              <a:schemeClr val="tx1"/>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nb-NO"/>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Number Placeholder 5">
            <a:extLst>
              <a:ext uri="{FF2B5EF4-FFF2-40B4-BE49-F238E27FC236}">
                <a16:creationId xmlns:a16="http://schemas.microsoft.com/office/drawing/2014/main" id="{957464E2-E9C9-AC4E-ABB8-A5189D43728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72B3152-ABE0-7F45-B6D0-0D219A8D2C4B}" type="slidenum">
              <a:rPr lang="en-US" altLang="nb-NO" sz="1400" smtClean="0">
                <a:solidFill>
                  <a:srgbClr val="A8B9F6"/>
                </a:solidFill>
              </a:rPr>
              <a:pPr>
                <a:spcBef>
                  <a:spcPct val="0"/>
                </a:spcBef>
                <a:buFontTx/>
                <a:buNone/>
              </a:pPr>
              <a:t>28</a:t>
            </a:fld>
            <a:endParaRPr lang="en-US" altLang="nb-NO" sz="1400">
              <a:solidFill>
                <a:srgbClr val="A8B9F6"/>
              </a:solidFill>
            </a:endParaRPr>
          </a:p>
        </p:txBody>
      </p:sp>
      <p:sp>
        <p:nvSpPr>
          <p:cNvPr id="82946" name="Rectangle 2">
            <a:extLst>
              <a:ext uri="{FF2B5EF4-FFF2-40B4-BE49-F238E27FC236}">
                <a16:creationId xmlns:a16="http://schemas.microsoft.com/office/drawing/2014/main" id="{36DF00D8-A349-8549-9609-8810875E297C}"/>
              </a:ext>
            </a:extLst>
          </p:cNvPr>
          <p:cNvSpPr>
            <a:spLocks noGrp="1" noChangeArrowheads="1"/>
          </p:cNvSpPr>
          <p:nvPr>
            <p:ph type="title"/>
          </p:nvPr>
        </p:nvSpPr>
        <p:spPr/>
        <p:txBody>
          <a:bodyPr/>
          <a:lstStyle/>
          <a:p>
            <a:pPr eaLnBrk="1" hangingPunct="1"/>
            <a:r>
              <a:rPr lang="en-US" altLang="nb-NO"/>
              <a:t>Edit operations model evolutionary events</a:t>
            </a:r>
          </a:p>
        </p:txBody>
      </p:sp>
      <p:sp>
        <p:nvSpPr>
          <p:cNvPr id="82947" name="Rectangle 3">
            <a:extLst>
              <a:ext uri="{FF2B5EF4-FFF2-40B4-BE49-F238E27FC236}">
                <a16:creationId xmlns:a16="http://schemas.microsoft.com/office/drawing/2014/main" id="{808503BC-22D6-8147-BD6A-DFB80F0DE9E3}"/>
              </a:ext>
            </a:extLst>
          </p:cNvPr>
          <p:cNvSpPr>
            <a:spLocks noGrp="1" noChangeArrowheads="1"/>
          </p:cNvSpPr>
          <p:nvPr>
            <p:ph type="body" idx="1"/>
          </p:nvPr>
        </p:nvSpPr>
        <p:spPr/>
        <p:txBody>
          <a:bodyPr/>
          <a:lstStyle/>
          <a:p>
            <a:pPr eaLnBrk="1" hangingPunct="1"/>
            <a:r>
              <a:rPr lang="en-US" altLang="nb-NO" dirty="0"/>
              <a:t>DNA replication is not foolproof and mutagens cause DNA damage</a:t>
            </a:r>
          </a:p>
          <a:p>
            <a:pPr lvl="1" eaLnBrk="1" hangingPunct="1"/>
            <a:r>
              <a:rPr lang="en-US" altLang="nb-NO" dirty="0"/>
              <a:t>Insertions and deletions (gaps)</a:t>
            </a:r>
          </a:p>
          <a:p>
            <a:pPr lvl="1" eaLnBrk="1" hangingPunct="1"/>
            <a:r>
              <a:rPr lang="en-US" altLang="nb-NO" dirty="0"/>
              <a:t>Nucleotide substitutions (mismatch)</a:t>
            </a:r>
          </a:p>
          <a:p>
            <a:pPr lvl="1" eaLnBrk="1" hangingPunct="1"/>
            <a:endParaRPr lang="en-US" altLang="nb-NO" dirty="0"/>
          </a:p>
          <a:p>
            <a:pPr eaLnBrk="1" hangingPunct="1"/>
            <a:r>
              <a:rPr lang="en-US" altLang="nb-NO" dirty="0"/>
              <a:t>Edit distance-based comparisons measure evolutionary distance</a:t>
            </a:r>
          </a:p>
          <a:p>
            <a:pPr eaLnBrk="1" hangingPunct="1"/>
            <a:r>
              <a:rPr lang="en-US" altLang="nb-NO" dirty="0"/>
              <a:t>Alignments visualize evolutionary changes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3" name="Slide Number Placeholder 6">
            <a:extLst>
              <a:ext uri="{FF2B5EF4-FFF2-40B4-BE49-F238E27FC236}">
                <a16:creationId xmlns:a16="http://schemas.microsoft.com/office/drawing/2014/main" id="{C6D2AC22-AEC0-AD4C-AE83-8C98D0626B4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0D34C6A-F1BF-D44C-8640-986C80567996}" type="slidenum">
              <a:rPr lang="en-US" altLang="nb-NO" sz="1400" smtClean="0">
                <a:solidFill>
                  <a:srgbClr val="A8B9F6"/>
                </a:solidFill>
              </a:rPr>
              <a:pPr>
                <a:spcBef>
                  <a:spcPct val="0"/>
                </a:spcBef>
                <a:buFontTx/>
                <a:buNone/>
              </a:pPr>
              <a:t>29</a:t>
            </a:fld>
            <a:endParaRPr lang="en-US" altLang="nb-NO" sz="1400">
              <a:solidFill>
                <a:srgbClr val="A8B9F6"/>
              </a:solidFill>
            </a:endParaRPr>
          </a:p>
        </p:txBody>
      </p:sp>
      <p:sp>
        <p:nvSpPr>
          <p:cNvPr id="84994" name="Rectangle 2">
            <a:extLst>
              <a:ext uri="{FF2B5EF4-FFF2-40B4-BE49-F238E27FC236}">
                <a16:creationId xmlns:a16="http://schemas.microsoft.com/office/drawing/2014/main" id="{369F1E74-9E65-3B45-87A0-E7AC1BB6D2CB}"/>
              </a:ext>
            </a:extLst>
          </p:cNvPr>
          <p:cNvSpPr>
            <a:spLocks noGrp="1" noChangeArrowheads="1"/>
          </p:cNvSpPr>
          <p:nvPr>
            <p:ph type="title"/>
          </p:nvPr>
        </p:nvSpPr>
        <p:spPr/>
        <p:txBody>
          <a:bodyPr/>
          <a:lstStyle/>
          <a:p>
            <a:pPr eaLnBrk="1" hangingPunct="1"/>
            <a:r>
              <a:rPr lang="en-US" altLang="nb-NO"/>
              <a:t>Computing Edit Distance</a:t>
            </a:r>
          </a:p>
        </p:txBody>
      </p:sp>
      <p:sp>
        <p:nvSpPr>
          <p:cNvPr id="84995" name="Rectangle 3">
            <a:extLst>
              <a:ext uri="{FF2B5EF4-FFF2-40B4-BE49-F238E27FC236}">
                <a16:creationId xmlns:a16="http://schemas.microsoft.com/office/drawing/2014/main" id="{08BB16E4-3773-2242-9D13-7345F232C31D}"/>
              </a:ext>
            </a:extLst>
          </p:cNvPr>
          <p:cNvSpPr>
            <a:spLocks noGrp="1" noChangeArrowheads="1"/>
          </p:cNvSpPr>
          <p:nvPr>
            <p:ph type="body" sz="half" idx="1"/>
          </p:nvPr>
        </p:nvSpPr>
        <p:spPr>
          <a:xfrm>
            <a:off x="876300" y="1524000"/>
            <a:ext cx="3619500" cy="4724400"/>
          </a:xfrm>
        </p:spPr>
        <p:txBody>
          <a:bodyPr/>
          <a:lstStyle/>
          <a:p>
            <a:pPr eaLnBrk="1" hangingPunct="1">
              <a:lnSpc>
                <a:spcPct val="90000"/>
              </a:lnSpc>
            </a:pPr>
            <a:r>
              <a:rPr lang="en-US" altLang="nb-NO" sz="2000" dirty="0"/>
              <a:t>How similar?</a:t>
            </a:r>
          </a:p>
          <a:p>
            <a:pPr lvl="1" eaLnBrk="1" hangingPunct="1">
              <a:lnSpc>
                <a:spcPct val="90000"/>
              </a:lnSpc>
              <a:buFontTx/>
              <a:buNone/>
            </a:pPr>
            <a:r>
              <a:rPr lang="en-US" altLang="nb-NO" sz="1800" dirty="0">
                <a:latin typeface="Courier New" panose="02070309020205020404" pitchFamily="49" charset="0"/>
              </a:rPr>
              <a:t>acggattgc</a:t>
            </a:r>
          </a:p>
          <a:p>
            <a:pPr lvl="1" eaLnBrk="1" hangingPunct="1">
              <a:lnSpc>
                <a:spcPct val="90000"/>
              </a:lnSpc>
              <a:buFontTx/>
              <a:buNone/>
            </a:pPr>
            <a:r>
              <a:rPr lang="en-US" altLang="nb-NO" sz="1800" dirty="0">
                <a:latin typeface="Courier New" panose="02070309020205020404" pitchFamily="49" charset="0"/>
              </a:rPr>
              <a:t>ttaggatg</a:t>
            </a:r>
          </a:p>
          <a:p>
            <a:pPr lvl="1" eaLnBrk="1" hangingPunct="1">
              <a:lnSpc>
                <a:spcPct val="90000"/>
              </a:lnSpc>
              <a:buFontTx/>
              <a:buNone/>
            </a:pPr>
            <a:endParaRPr lang="en-US" altLang="nb-NO" sz="1800" dirty="0">
              <a:latin typeface="Courier New" panose="02070309020205020404" pitchFamily="49" charset="0"/>
            </a:endParaRPr>
          </a:p>
          <a:p>
            <a:pPr eaLnBrk="1" hangingPunct="1">
              <a:lnSpc>
                <a:spcPct val="90000"/>
              </a:lnSpc>
              <a:buFont typeface="Wingdings" pitchFamily="2" charset="2"/>
              <a:buNone/>
            </a:pPr>
            <a:r>
              <a:rPr lang="en-US" altLang="nb-NO" sz="2000" dirty="0"/>
              <a:t>ED(S</a:t>
            </a:r>
            <a:r>
              <a:rPr lang="en-US" altLang="nb-NO" sz="2000" baseline="-25000" dirty="0"/>
              <a:t>i</a:t>
            </a:r>
            <a:r>
              <a:rPr lang="en-US" altLang="nb-NO" sz="2000" dirty="0"/>
              <a:t>, </a:t>
            </a:r>
            <a:r>
              <a:rPr lang="en-US" altLang="nb-NO" sz="2000" dirty="0" err="1"/>
              <a:t>R</a:t>
            </a:r>
            <a:r>
              <a:rPr lang="en-US" altLang="nb-NO" sz="2000" baseline="-25000" dirty="0" err="1"/>
              <a:t>j</a:t>
            </a:r>
            <a:r>
              <a:rPr lang="en-US" altLang="nb-NO" sz="2000" dirty="0"/>
              <a:t>) = max {</a:t>
            </a:r>
          </a:p>
          <a:p>
            <a:pPr lvl="1" eaLnBrk="1" hangingPunct="1">
              <a:lnSpc>
                <a:spcPct val="90000"/>
              </a:lnSpc>
              <a:buFontTx/>
              <a:buNone/>
            </a:pPr>
            <a:r>
              <a:rPr lang="en-US" altLang="nb-NO" sz="1800" dirty="0"/>
              <a:t>	ED(S</a:t>
            </a:r>
            <a:r>
              <a:rPr lang="en-US" altLang="nb-NO" sz="1800" baseline="-25000" dirty="0"/>
              <a:t>i-1</a:t>
            </a:r>
            <a:r>
              <a:rPr lang="en-US" altLang="nb-NO" sz="1800" dirty="0"/>
              <a:t>, </a:t>
            </a:r>
            <a:r>
              <a:rPr lang="en-US" altLang="nb-NO" sz="1800" dirty="0" err="1"/>
              <a:t>R</a:t>
            </a:r>
            <a:r>
              <a:rPr lang="en-US" altLang="nb-NO" sz="1800" baseline="-25000" dirty="0" err="1"/>
              <a:t>j</a:t>
            </a:r>
            <a:r>
              <a:rPr lang="en-US" altLang="nb-NO" sz="1800" dirty="0"/>
              <a:t>) - 1, </a:t>
            </a:r>
          </a:p>
          <a:p>
            <a:pPr lvl="1" eaLnBrk="1" hangingPunct="1">
              <a:lnSpc>
                <a:spcPct val="90000"/>
              </a:lnSpc>
              <a:buFontTx/>
              <a:buNone/>
            </a:pPr>
            <a:r>
              <a:rPr lang="en-US" altLang="nb-NO" sz="1800" dirty="0"/>
              <a:t>	ED(S</a:t>
            </a:r>
            <a:r>
              <a:rPr lang="en-US" altLang="nb-NO" sz="1800" baseline="-25000" dirty="0"/>
              <a:t>i</a:t>
            </a:r>
            <a:r>
              <a:rPr lang="en-US" altLang="nb-NO" sz="1800" dirty="0"/>
              <a:t>, R</a:t>
            </a:r>
            <a:r>
              <a:rPr lang="en-US" altLang="nb-NO" sz="1800" baseline="-25000" dirty="0"/>
              <a:t>j-1</a:t>
            </a:r>
            <a:r>
              <a:rPr lang="en-US" altLang="nb-NO" sz="1800" dirty="0"/>
              <a:t>) - 1, </a:t>
            </a:r>
          </a:p>
          <a:p>
            <a:pPr lvl="1" eaLnBrk="1" hangingPunct="1">
              <a:lnSpc>
                <a:spcPct val="90000"/>
              </a:lnSpc>
              <a:buFontTx/>
              <a:buNone/>
            </a:pPr>
            <a:r>
              <a:rPr lang="en-US" altLang="nb-NO" sz="1800" dirty="0"/>
              <a:t>	ED(S</a:t>
            </a:r>
            <a:r>
              <a:rPr lang="en-US" altLang="nb-NO" sz="1800" baseline="-25000" dirty="0"/>
              <a:t>i-1</a:t>
            </a:r>
            <a:r>
              <a:rPr lang="en-US" altLang="nb-NO" sz="1800" dirty="0"/>
              <a:t>, R</a:t>
            </a:r>
            <a:r>
              <a:rPr lang="en-US" altLang="nb-NO" sz="1800" baseline="-25000" dirty="0"/>
              <a:t>j-1</a:t>
            </a:r>
            <a:r>
              <a:rPr lang="en-US" altLang="nb-NO" sz="1800" dirty="0"/>
              <a:t>) + f(</a:t>
            </a:r>
            <a:r>
              <a:rPr lang="en-US" altLang="nb-NO" sz="1800" dirty="0" err="1"/>
              <a:t>s</a:t>
            </a:r>
            <a:r>
              <a:rPr lang="en-US" altLang="nb-NO" sz="1800" baseline="-25000" dirty="0" err="1"/>
              <a:t>i</a:t>
            </a:r>
            <a:r>
              <a:rPr lang="en-US" altLang="nb-NO" sz="1800" dirty="0" err="1"/>
              <a:t>,r</a:t>
            </a:r>
            <a:r>
              <a:rPr lang="en-US" altLang="nb-NO" sz="1800" baseline="-25000" dirty="0" err="1"/>
              <a:t>j</a:t>
            </a:r>
            <a:r>
              <a:rPr lang="en-US" altLang="nb-NO" sz="1800" dirty="0"/>
              <a:t>)</a:t>
            </a:r>
          </a:p>
          <a:p>
            <a:pPr lvl="1" eaLnBrk="1" hangingPunct="1">
              <a:lnSpc>
                <a:spcPct val="90000"/>
              </a:lnSpc>
              <a:buFontTx/>
              <a:buNone/>
            </a:pPr>
            <a:r>
              <a:rPr lang="en-US" altLang="nb-NO" sz="1800" dirty="0"/>
              <a:t>}</a:t>
            </a:r>
          </a:p>
          <a:p>
            <a:pPr lvl="1" eaLnBrk="1" hangingPunct="1">
              <a:lnSpc>
                <a:spcPct val="90000"/>
              </a:lnSpc>
              <a:buFontTx/>
              <a:buNone/>
            </a:pPr>
            <a:endParaRPr lang="en-US" altLang="nb-NO" sz="1800" dirty="0">
              <a:latin typeface="Courier New" panose="02070309020205020404" pitchFamily="49" charset="0"/>
            </a:endParaRPr>
          </a:p>
        </p:txBody>
      </p:sp>
      <p:graphicFrame>
        <p:nvGraphicFramePr>
          <p:cNvPr id="891019" name="Group 139">
            <a:extLst>
              <a:ext uri="{FF2B5EF4-FFF2-40B4-BE49-F238E27FC236}">
                <a16:creationId xmlns:a16="http://schemas.microsoft.com/office/drawing/2014/main" id="{59172C53-F208-F84C-9D15-0CC795DA7D74}"/>
              </a:ext>
            </a:extLst>
          </p:cNvPr>
          <p:cNvGraphicFramePr>
            <a:graphicFrameLocks noGrp="1"/>
          </p:cNvGraphicFramePr>
          <p:nvPr>
            <p:ph sz="half" idx="2"/>
          </p:nvPr>
        </p:nvGraphicFramePr>
        <p:xfrm>
          <a:off x="4648200" y="1524000"/>
          <a:ext cx="3981450" cy="4911728"/>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gridCol w="361950">
                  <a:extLst>
                    <a:ext uri="{9D8B030D-6E8A-4147-A177-3AD203B41FA5}">
                      <a16:colId xmlns:a16="http://schemas.microsoft.com/office/drawing/2014/main" val="20010"/>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85130" name="Object 138">
            <a:extLst>
              <a:ext uri="{FF2B5EF4-FFF2-40B4-BE49-F238E27FC236}">
                <a16:creationId xmlns:a16="http://schemas.microsoft.com/office/drawing/2014/main" id="{03B123F4-9214-FE4E-8619-D6A3C64615E5}"/>
              </a:ext>
            </a:extLst>
          </p:cNvPr>
          <p:cNvGraphicFramePr>
            <a:graphicFrameLocks noChangeAspect="1"/>
          </p:cNvGraphicFramePr>
          <p:nvPr/>
        </p:nvGraphicFramePr>
        <p:xfrm>
          <a:off x="1447800" y="4343400"/>
          <a:ext cx="2209800" cy="798513"/>
        </p:xfrm>
        <a:graphic>
          <a:graphicData uri="http://schemas.openxmlformats.org/presentationml/2006/ole">
            <mc:AlternateContent xmlns:mc="http://schemas.openxmlformats.org/markup-compatibility/2006">
              <mc:Choice xmlns:v="urn:schemas-microsoft-com:vml" Requires="v">
                <p:oleObj spid="_x0000_s85157" name="Equation" r:id="rId4" imgW="1130300" imgH="444500" progId="Equation.3">
                  <p:embed/>
                </p:oleObj>
              </mc:Choice>
              <mc:Fallback>
                <p:oleObj name="Equation" r:id="rId4" imgW="1130300" imgH="444500" progId="Equation.3">
                  <p:embed/>
                  <p:pic>
                    <p:nvPicPr>
                      <p:cNvPr id="0" name="Object 1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343400"/>
                        <a:ext cx="2209800" cy="79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5">
            <a:extLst>
              <a:ext uri="{FF2B5EF4-FFF2-40B4-BE49-F238E27FC236}">
                <a16:creationId xmlns:a16="http://schemas.microsoft.com/office/drawing/2014/main" id="{6C367A63-9560-FD49-AA65-0FB93F1866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2A2AAA5-9A12-E54F-82A2-36A07214D2BD}" type="slidenum">
              <a:rPr lang="en-US" altLang="nb-NO" sz="1400" smtClean="0">
                <a:solidFill>
                  <a:srgbClr val="A8B9F6"/>
                </a:solidFill>
              </a:rPr>
              <a:pPr>
                <a:spcBef>
                  <a:spcPct val="0"/>
                </a:spcBef>
                <a:buFontTx/>
                <a:buNone/>
              </a:pPr>
              <a:t>3</a:t>
            </a:fld>
            <a:endParaRPr lang="en-US" altLang="nb-NO" sz="1400">
              <a:solidFill>
                <a:srgbClr val="A8B9F6"/>
              </a:solidFill>
            </a:endParaRPr>
          </a:p>
        </p:txBody>
      </p:sp>
      <p:sp>
        <p:nvSpPr>
          <p:cNvPr id="18434" name="Rectangle 2">
            <a:extLst>
              <a:ext uri="{FF2B5EF4-FFF2-40B4-BE49-F238E27FC236}">
                <a16:creationId xmlns:a16="http://schemas.microsoft.com/office/drawing/2014/main" id="{FF7FE832-8D90-6E42-A2F1-EAF55195B51B}"/>
              </a:ext>
            </a:extLst>
          </p:cNvPr>
          <p:cNvSpPr>
            <a:spLocks noGrp="1" noChangeArrowheads="1"/>
          </p:cNvSpPr>
          <p:nvPr>
            <p:ph type="title"/>
          </p:nvPr>
        </p:nvSpPr>
        <p:spPr/>
        <p:txBody>
          <a:bodyPr/>
          <a:lstStyle/>
          <a:p>
            <a:pPr eaLnBrk="1" hangingPunct="1"/>
            <a:r>
              <a:rPr lang="en-US" altLang="nb-NO"/>
              <a:t>Bioinformatics? (Computational biology?)</a:t>
            </a:r>
          </a:p>
        </p:txBody>
      </p:sp>
      <p:sp>
        <p:nvSpPr>
          <p:cNvPr id="779267" name="Rectangle 3">
            <a:extLst>
              <a:ext uri="{FF2B5EF4-FFF2-40B4-BE49-F238E27FC236}">
                <a16:creationId xmlns:a16="http://schemas.microsoft.com/office/drawing/2014/main" id="{12831A45-D7B9-2441-A8BF-4CC802D8B605}"/>
              </a:ext>
            </a:extLst>
          </p:cNvPr>
          <p:cNvSpPr>
            <a:spLocks noGrp="1" noChangeArrowheads="1"/>
          </p:cNvSpPr>
          <p:nvPr>
            <p:ph type="body" idx="1"/>
          </p:nvPr>
        </p:nvSpPr>
        <p:spPr>
          <a:xfrm>
            <a:off x="609600" y="3810000"/>
            <a:ext cx="8229600" cy="2438400"/>
          </a:xfrm>
        </p:spPr>
        <p:txBody>
          <a:bodyPr/>
          <a:lstStyle/>
          <a:p>
            <a:pPr eaLnBrk="1" hangingPunct="1"/>
            <a:r>
              <a:rPr lang="en-US" altLang="nb-NO" sz="2000" dirty="0"/>
              <a:t>Bioinformatics</a:t>
            </a:r>
          </a:p>
          <a:p>
            <a:pPr lvl="1" eaLnBrk="1" hangingPunct="1"/>
            <a:r>
              <a:rPr lang="nb-NO" sz="1800"/>
              <a:t>Data analysis</a:t>
            </a:r>
            <a:endParaRPr lang="nb-NO" sz="1800" dirty="0"/>
          </a:p>
          <a:p>
            <a:pPr lvl="1" eaLnBrk="1" hangingPunct="1"/>
            <a:r>
              <a:rPr lang="en-US" altLang="nb-NO" sz="1800" dirty="0"/>
              <a:t>Interpretation of biological questions</a:t>
            </a:r>
          </a:p>
          <a:p>
            <a:pPr eaLnBrk="1" hangingPunct="1"/>
            <a:r>
              <a:rPr lang="en-US" altLang="nb-NO" sz="2000" dirty="0"/>
              <a:t>Computational biology</a:t>
            </a:r>
          </a:p>
          <a:p>
            <a:pPr lvl="1" eaLnBrk="1" hangingPunct="1"/>
            <a:r>
              <a:rPr lang="nb-NO" sz="1800" dirty="0"/>
              <a:t>Development </a:t>
            </a:r>
            <a:r>
              <a:rPr lang="nb-NO" sz="1800" dirty="0" err="1"/>
              <a:t>of</a:t>
            </a:r>
            <a:r>
              <a:rPr lang="nb-NO" sz="1800" dirty="0"/>
              <a:t> </a:t>
            </a:r>
            <a:r>
              <a:rPr lang="nb-NO" sz="1800" dirty="0" err="1"/>
              <a:t>algorithms</a:t>
            </a:r>
            <a:r>
              <a:rPr lang="nb-NO" sz="1800" dirty="0"/>
              <a:t> or </a:t>
            </a:r>
            <a:r>
              <a:rPr lang="nb-NO" sz="1800" dirty="0" err="1"/>
              <a:t>tools</a:t>
            </a:r>
            <a:r>
              <a:rPr lang="nb-NO" sz="1800" dirty="0"/>
              <a:t> </a:t>
            </a:r>
            <a:endParaRPr lang="en-US" altLang="nb-NO" sz="1800" dirty="0"/>
          </a:p>
        </p:txBody>
      </p:sp>
      <p:sp>
        <p:nvSpPr>
          <p:cNvPr id="779268" name="Rectangle 4">
            <a:extLst>
              <a:ext uri="{FF2B5EF4-FFF2-40B4-BE49-F238E27FC236}">
                <a16:creationId xmlns:a16="http://schemas.microsoft.com/office/drawing/2014/main" id="{54055E21-D364-DF4C-A943-2D5F3E21A690}"/>
              </a:ext>
            </a:extLst>
          </p:cNvPr>
          <p:cNvSpPr>
            <a:spLocks noChangeArrowheads="1"/>
          </p:cNvSpPr>
          <p:nvPr/>
        </p:nvSpPr>
        <p:spPr bwMode="auto">
          <a:xfrm>
            <a:off x="609600" y="1384300"/>
            <a:ext cx="82296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nb-NO" sz="2400" b="1"/>
              <a:t>Webster:</a:t>
            </a:r>
          </a:p>
          <a:p>
            <a:pPr eaLnBrk="1" hangingPunct="1">
              <a:spcBef>
                <a:spcPct val="0"/>
              </a:spcBef>
              <a:buFontTx/>
              <a:buNone/>
            </a:pPr>
            <a:r>
              <a:rPr lang="en-US" altLang="nb-NO" sz="1800"/>
              <a:t>bio·in·for·mat·ics (</a:t>
            </a:r>
            <a:r>
              <a:rPr lang="en-US" altLang="nb-NO" sz="1800">
                <a:solidFill>
                  <a:srgbClr val="0000FF"/>
                </a:solidFill>
              </a:rPr>
              <a:t>bī'ō-ĭn'fər-măt'ĭks</a:t>
            </a:r>
            <a:r>
              <a:rPr lang="en-US" altLang="nb-NO" sz="1800"/>
              <a:t>)</a:t>
            </a:r>
            <a:br>
              <a:rPr lang="en-US" altLang="nb-NO" sz="800"/>
            </a:br>
            <a:r>
              <a:rPr lang="en-US" altLang="nb-NO" sz="1800"/>
              <a:t>Function: noun plural but singular in construction</a:t>
            </a:r>
            <a:br>
              <a:rPr lang="en-US" altLang="nb-NO" sz="1800"/>
            </a:br>
            <a:r>
              <a:rPr lang="en-US" altLang="nb-NO" sz="1800"/>
              <a:t>: the </a:t>
            </a:r>
            <a:r>
              <a:rPr lang="en-US" altLang="nb-NO" sz="1800" b="1">
                <a:solidFill>
                  <a:srgbClr val="FF0000"/>
                </a:solidFill>
              </a:rPr>
              <a:t>collection</a:t>
            </a:r>
            <a:r>
              <a:rPr lang="en-US" altLang="nb-NO" sz="1800"/>
              <a:t>, </a:t>
            </a:r>
            <a:r>
              <a:rPr lang="en-US" altLang="nb-NO" sz="1800" b="1">
                <a:solidFill>
                  <a:srgbClr val="FF0000"/>
                </a:solidFill>
              </a:rPr>
              <a:t>classification</a:t>
            </a:r>
            <a:r>
              <a:rPr lang="en-US" altLang="nb-NO" sz="1800"/>
              <a:t>, </a:t>
            </a:r>
            <a:r>
              <a:rPr lang="en-US" altLang="nb-NO" sz="1800" b="1">
                <a:solidFill>
                  <a:srgbClr val="FF0000"/>
                </a:solidFill>
              </a:rPr>
              <a:t>storage</a:t>
            </a:r>
            <a:r>
              <a:rPr lang="en-US" altLang="nb-NO" sz="1800"/>
              <a:t>, and </a:t>
            </a:r>
            <a:r>
              <a:rPr lang="en-US" altLang="nb-NO" sz="1800" b="1">
                <a:solidFill>
                  <a:srgbClr val="FF0000"/>
                </a:solidFill>
              </a:rPr>
              <a:t>analysis</a:t>
            </a:r>
            <a:r>
              <a:rPr lang="en-US" altLang="nb-NO" sz="1800"/>
              <a:t> of biochemical and </a:t>
            </a:r>
            <a:r>
              <a:rPr lang="en-US" altLang="nb-NO" sz="1800" b="1">
                <a:solidFill>
                  <a:schemeClr val="accent2"/>
                </a:solidFill>
              </a:rPr>
              <a:t>biological</a:t>
            </a:r>
            <a:r>
              <a:rPr lang="en-US" altLang="nb-NO" sz="1800"/>
              <a:t> </a:t>
            </a:r>
            <a:r>
              <a:rPr lang="en-US" altLang="nb-NO" sz="1800" b="1">
                <a:solidFill>
                  <a:schemeClr val="accent2"/>
                </a:solidFill>
              </a:rPr>
              <a:t>information</a:t>
            </a:r>
            <a:r>
              <a:rPr lang="en-US" altLang="nb-NO" sz="1800"/>
              <a:t> using </a:t>
            </a:r>
            <a:r>
              <a:rPr lang="en-US" altLang="nb-NO" sz="1800" b="1">
                <a:solidFill>
                  <a:schemeClr val="accent2"/>
                </a:solidFill>
              </a:rPr>
              <a:t>computers</a:t>
            </a:r>
            <a:r>
              <a:rPr lang="en-US" altLang="nb-NO" sz="1800"/>
              <a:t> especially as applied in molecular genetics and genomics</a:t>
            </a:r>
          </a:p>
          <a:p>
            <a:pPr eaLnBrk="1" hangingPunct="1">
              <a:spcBef>
                <a:spcPct val="0"/>
              </a:spcBef>
              <a:buFontTx/>
              <a:buNone/>
            </a:pPr>
            <a:endParaRPr lang="en-US" altLang="nb-NO" sz="1200" i="1"/>
          </a:p>
          <a:p>
            <a:pPr eaLnBrk="1" hangingPunct="1">
              <a:spcBef>
                <a:spcPct val="0"/>
              </a:spcBef>
              <a:buFontTx/>
              <a:buNone/>
            </a:pPr>
            <a:r>
              <a:rPr lang="en-US" altLang="nb-NO" sz="1200" i="1"/>
              <a:t>Merriam-Webster Online Dictionary copyright © 2005 (http://www.merriam-webster.com/)</a:t>
            </a:r>
            <a:r>
              <a:rPr lang="en-US" altLang="nb-NO" sz="12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92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926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926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926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9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p:bldP spid="77926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Number Placeholder 6">
            <a:extLst>
              <a:ext uri="{FF2B5EF4-FFF2-40B4-BE49-F238E27FC236}">
                <a16:creationId xmlns:a16="http://schemas.microsoft.com/office/drawing/2014/main" id="{B4E7EE81-0CDB-CB49-8163-C120EB51E0C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F43F04E-C4F1-2B48-8DA7-81E8AB753590}" type="slidenum">
              <a:rPr lang="en-US" altLang="nb-NO" sz="1400" smtClean="0">
                <a:solidFill>
                  <a:srgbClr val="A8B9F6"/>
                </a:solidFill>
              </a:rPr>
              <a:pPr>
                <a:spcBef>
                  <a:spcPct val="0"/>
                </a:spcBef>
                <a:buFontTx/>
                <a:buNone/>
              </a:pPr>
              <a:t>30</a:t>
            </a:fld>
            <a:endParaRPr lang="en-US" altLang="nb-NO" sz="1400">
              <a:solidFill>
                <a:srgbClr val="A8B9F6"/>
              </a:solidFill>
            </a:endParaRPr>
          </a:p>
        </p:txBody>
      </p:sp>
      <p:sp>
        <p:nvSpPr>
          <p:cNvPr id="87042" name="Rectangle 2">
            <a:extLst>
              <a:ext uri="{FF2B5EF4-FFF2-40B4-BE49-F238E27FC236}">
                <a16:creationId xmlns:a16="http://schemas.microsoft.com/office/drawing/2014/main" id="{B2E99F74-6034-B74D-BD52-949BFE5736B6}"/>
              </a:ext>
            </a:extLst>
          </p:cNvPr>
          <p:cNvSpPr>
            <a:spLocks noGrp="1" noChangeArrowheads="1"/>
          </p:cNvSpPr>
          <p:nvPr>
            <p:ph type="title"/>
          </p:nvPr>
        </p:nvSpPr>
        <p:spPr/>
        <p:txBody>
          <a:bodyPr/>
          <a:lstStyle/>
          <a:p>
            <a:pPr eaLnBrk="1" hangingPunct="1"/>
            <a:r>
              <a:rPr lang="en-US" altLang="nb-NO"/>
              <a:t>Computing Edit Distance</a:t>
            </a:r>
          </a:p>
        </p:txBody>
      </p:sp>
      <p:sp>
        <p:nvSpPr>
          <p:cNvPr id="87043" name="Rectangle 3">
            <a:extLst>
              <a:ext uri="{FF2B5EF4-FFF2-40B4-BE49-F238E27FC236}">
                <a16:creationId xmlns:a16="http://schemas.microsoft.com/office/drawing/2014/main" id="{7289226A-8E28-C641-8C38-1576EA57F88A}"/>
              </a:ext>
            </a:extLst>
          </p:cNvPr>
          <p:cNvSpPr>
            <a:spLocks noGrp="1" noChangeArrowheads="1"/>
          </p:cNvSpPr>
          <p:nvPr>
            <p:ph type="body" sz="half" idx="1"/>
          </p:nvPr>
        </p:nvSpPr>
        <p:spPr>
          <a:xfrm>
            <a:off x="628650" y="1533525"/>
            <a:ext cx="3619500" cy="4724400"/>
          </a:xfrm>
        </p:spPr>
        <p:txBody>
          <a:bodyPr/>
          <a:lstStyle/>
          <a:p>
            <a:pPr eaLnBrk="1" hangingPunct="1">
              <a:lnSpc>
                <a:spcPct val="90000"/>
              </a:lnSpc>
            </a:pPr>
            <a:r>
              <a:rPr lang="en-US" altLang="nb-NO" sz="2000"/>
              <a:t>How many operations do we need to perform to convert sequence A to sequence B</a:t>
            </a:r>
          </a:p>
          <a:p>
            <a:pPr eaLnBrk="1" hangingPunct="1">
              <a:lnSpc>
                <a:spcPct val="90000"/>
              </a:lnSpc>
            </a:pPr>
            <a:endParaRPr lang="en-US" altLang="nb-NO" sz="2000"/>
          </a:p>
          <a:p>
            <a:pPr eaLnBrk="1" hangingPunct="1">
              <a:lnSpc>
                <a:spcPct val="90000"/>
              </a:lnSpc>
            </a:pPr>
            <a:r>
              <a:rPr lang="en-US" altLang="nb-NO" sz="2000"/>
              <a:t>How similar?</a:t>
            </a:r>
          </a:p>
          <a:p>
            <a:pPr lvl="1" eaLnBrk="1" hangingPunct="1">
              <a:lnSpc>
                <a:spcPct val="90000"/>
              </a:lnSpc>
              <a:buFontTx/>
              <a:buNone/>
            </a:pPr>
            <a:r>
              <a:rPr lang="en-US" altLang="nb-NO" sz="1800">
                <a:latin typeface="Courier New" panose="02070309020205020404" pitchFamily="49" charset="0"/>
              </a:rPr>
              <a:t>acggattgc</a:t>
            </a:r>
          </a:p>
          <a:p>
            <a:pPr lvl="1" eaLnBrk="1" hangingPunct="1">
              <a:lnSpc>
                <a:spcPct val="90000"/>
              </a:lnSpc>
              <a:buFontTx/>
              <a:buNone/>
            </a:pPr>
            <a:r>
              <a:rPr lang="en-US" altLang="nb-NO" sz="1800">
                <a:latin typeface="Courier New" panose="02070309020205020404" pitchFamily="49" charset="0"/>
              </a:rPr>
              <a:t>ttaggatg</a:t>
            </a:r>
          </a:p>
          <a:p>
            <a:pPr eaLnBrk="1" hangingPunct="1">
              <a:lnSpc>
                <a:spcPct val="90000"/>
              </a:lnSpc>
            </a:pPr>
            <a:endParaRPr lang="en-US" altLang="nb-NO" sz="2000"/>
          </a:p>
          <a:p>
            <a:pPr eaLnBrk="1" hangingPunct="1">
              <a:lnSpc>
                <a:spcPct val="90000"/>
              </a:lnSpc>
            </a:pPr>
            <a:r>
              <a:rPr lang="en-US" altLang="nb-NO" sz="2000"/>
              <a:t>Start by filling in first row and first column</a:t>
            </a:r>
          </a:p>
          <a:p>
            <a:pPr eaLnBrk="1" hangingPunct="1">
              <a:lnSpc>
                <a:spcPct val="90000"/>
              </a:lnSpc>
            </a:pPr>
            <a:endParaRPr lang="en-US" altLang="nb-NO" sz="2000"/>
          </a:p>
          <a:p>
            <a:pPr eaLnBrk="1" hangingPunct="1">
              <a:lnSpc>
                <a:spcPct val="90000"/>
              </a:lnSpc>
            </a:pPr>
            <a:endParaRPr lang="en-US" altLang="nb-NO" sz="2000"/>
          </a:p>
          <a:p>
            <a:pPr lvl="1" eaLnBrk="1" hangingPunct="1">
              <a:lnSpc>
                <a:spcPct val="90000"/>
              </a:lnSpc>
              <a:buFontTx/>
              <a:buNone/>
            </a:pPr>
            <a:endParaRPr lang="en-US" altLang="nb-NO" sz="1800">
              <a:latin typeface="Courier New" panose="02070309020205020404" pitchFamily="49" charset="0"/>
            </a:endParaRPr>
          </a:p>
          <a:p>
            <a:pPr lvl="1" eaLnBrk="1" hangingPunct="1">
              <a:lnSpc>
                <a:spcPct val="90000"/>
              </a:lnSpc>
              <a:buFontTx/>
              <a:buNone/>
            </a:pPr>
            <a:endParaRPr lang="en-US" altLang="nb-NO" sz="1800">
              <a:latin typeface="Courier New" panose="02070309020205020404" pitchFamily="49" charset="0"/>
            </a:endParaRPr>
          </a:p>
        </p:txBody>
      </p:sp>
      <p:graphicFrame>
        <p:nvGraphicFramePr>
          <p:cNvPr id="891019" name="Group 139">
            <a:extLst>
              <a:ext uri="{FF2B5EF4-FFF2-40B4-BE49-F238E27FC236}">
                <a16:creationId xmlns:a16="http://schemas.microsoft.com/office/drawing/2014/main" id="{59172C53-F208-F84C-9D15-0CC795DA7D74}"/>
              </a:ext>
            </a:extLst>
          </p:cNvPr>
          <p:cNvGraphicFramePr>
            <a:graphicFrameLocks noGrp="1"/>
          </p:cNvGraphicFramePr>
          <p:nvPr>
            <p:ph sz="half" idx="2"/>
          </p:nvPr>
        </p:nvGraphicFramePr>
        <p:xfrm>
          <a:off x="4648200" y="1524000"/>
          <a:ext cx="3981450" cy="4911728"/>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gridCol w="361950">
                  <a:extLst>
                    <a:ext uri="{9D8B030D-6E8A-4147-A177-3AD203B41FA5}">
                      <a16:colId xmlns:a16="http://schemas.microsoft.com/office/drawing/2014/main" val="20010"/>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9</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Number Placeholder 6">
            <a:extLst>
              <a:ext uri="{FF2B5EF4-FFF2-40B4-BE49-F238E27FC236}">
                <a16:creationId xmlns:a16="http://schemas.microsoft.com/office/drawing/2014/main" id="{0F3CFAA7-3381-A147-8D5B-C2646A3E011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438C924-4087-6F48-8609-E977AF7E6D26}" type="slidenum">
              <a:rPr lang="en-US" altLang="nb-NO" sz="1400" smtClean="0">
                <a:solidFill>
                  <a:srgbClr val="A8B9F6"/>
                </a:solidFill>
              </a:rPr>
              <a:pPr>
                <a:spcBef>
                  <a:spcPct val="0"/>
                </a:spcBef>
                <a:buFontTx/>
                <a:buNone/>
              </a:pPr>
              <a:t>31</a:t>
            </a:fld>
            <a:endParaRPr lang="en-US" altLang="nb-NO" sz="1400">
              <a:solidFill>
                <a:srgbClr val="A8B9F6"/>
              </a:solidFill>
            </a:endParaRPr>
          </a:p>
        </p:txBody>
      </p:sp>
      <p:sp>
        <p:nvSpPr>
          <p:cNvPr id="89090" name="Rectangle 2">
            <a:extLst>
              <a:ext uri="{FF2B5EF4-FFF2-40B4-BE49-F238E27FC236}">
                <a16:creationId xmlns:a16="http://schemas.microsoft.com/office/drawing/2014/main" id="{7B6959C8-E0E3-B941-A959-1C956CF98826}"/>
              </a:ext>
            </a:extLst>
          </p:cNvPr>
          <p:cNvSpPr>
            <a:spLocks noGrp="1" noChangeArrowheads="1"/>
          </p:cNvSpPr>
          <p:nvPr>
            <p:ph type="title"/>
          </p:nvPr>
        </p:nvSpPr>
        <p:spPr/>
        <p:txBody>
          <a:bodyPr/>
          <a:lstStyle/>
          <a:p>
            <a:pPr eaLnBrk="1" hangingPunct="1"/>
            <a:r>
              <a:rPr lang="en-US" altLang="nb-NO"/>
              <a:t>Computing Edit Distance</a:t>
            </a:r>
          </a:p>
        </p:txBody>
      </p:sp>
      <p:sp>
        <p:nvSpPr>
          <p:cNvPr id="75779" name="Rectangle 3">
            <a:extLst>
              <a:ext uri="{FF2B5EF4-FFF2-40B4-BE49-F238E27FC236}">
                <a16:creationId xmlns:a16="http://schemas.microsoft.com/office/drawing/2014/main" id="{CBE14273-626A-E644-9CEB-6BCFA4C04586}"/>
              </a:ext>
            </a:extLst>
          </p:cNvPr>
          <p:cNvSpPr>
            <a:spLocks noGrp="1" noChangeArrowheads="1"/>
          </p:cNvSpPr>
          <p:nvPr>
            <p:ph type="body" sz="half" idx="1"/>
          </p:nvPr>
        </p:nvSpPr>
        <p:spPr>
          <a:xfrm>
            <a:off x="628650" y="1533525"/>
            <a:ext cx="3619500" cy="4724400"/>
          </a:xfrm>
        </p:spPr>
        <p:txBody>
          <a:bodyPr/>
          <a:lstStyle/>
          <a:p>
            <a:pPr eaLnBrk="1" hangingPunct="1">
              <a:lnSpc>
                <a:spcPct val="90000"/>
              </a:lnSpc>
              <a:defRPr/>
            </a:pPr>
            <a:r>
              <a:rPr lang="en-US" altLang="nb-NO" sz="2000" dirty="0"/>
              <a:t>Try fill in the rest of the matrix using these rules:</a:t>
            </a:r>
          </a:p>
          <a:p>
            <a:pPr eaLnBrk="1" hangingPunct="1">
              <a:lnSpc>
                <a:spcPct val="90000"/>
              </a:lnSpc>
              <a:defRPr/>
            </a:pPr>
            <a:endParaRPr lang="en-US" altLang="nb-NO" sz="2000" dirty="0"/>
          </a:p>
          <a:p>
            <a:pPr eaLnBrk="1" hangingPunct="1">
              <a:lnSpc>
                <a:spcPct val="90000"/>
              </a:lnSpc>
              <a:defRPr/>
            </a:pPr>
            <a:r>
              <a:rPr lang="en-US" altLang="nb-NO" sz="2000" dirty="0"/>
              <a:t>If row = column</a:t>
            </a:r>
          </a:p>
          <a:p>
            <a:pPr lvl="1" eaLnBrk="1" hangingPunct="1">
              <a:lnSpc>
                <a:spcPct val="90000"/>
              </a:lnSpc>
              <a:defRPr/>
            </a:pPr>
            <a:r>
              <a:rPr lang="en-US" altLang="nb-NO" sz="1600" dirty="0"/>
              <a:t>Copy diagonal element</a:t>
            </a:r>
          </a:p>
          <a:p>
            <a:pPr marL="457200" lvl="1" indent="0" eaLnBrk="1" hangingPunct="1">
              <a:lnSpc>
                <a:spcPct val="90000"/>
              </a:lnSpc>
              <a:buFontTx/>
              <a:buNone/>
              <a:defRPr/>
            </a:pPr>
            <a:endParaRPr lang="en-US" altLang="nb-NO" sz="1600" dirty="0"/>
          </a:p>
          <a:p>
            <a:pPr lvl="1" eaLnBrk="1" hangingPunct="1">
              <a:lnSpc>
                <a:spcPct val="90000"/>
              </a:lnSpc>
              <a:defRPr/>
            </a:pPr>
            <a:endParaRPr lang="en-US" altLang="nb-NO" sz="1600" dirty="0"/>
          </a:p>
          <a:p>
            <a:pPr eaLnBrk="1" hangingPunct="1">
              <a:lnSpc>
                <a:spcPct val="90000"/>
              </a:lnSpc>
              <a:defRPr/>
            </a:pPr>
            <a:endParaRPr lang="en-US" altLang="nb-NO" sz="2000" dirty="0"/>
          </a:p>
          <a:p>
            <a:pPr eaLnBrk="1" hangingPunct="1">
              <a:lnSpc>
                <a:spcPct val="90000"/>
              </a:lnSpc>
              <a:defRPr/>
            </a:pPr>
            <a:r>
              <a:rPr lang="en-US" altLang="nb-NO" sz="2000" dirty="0"/>
              <a:t>If row ≠ column</a:t>
            </a:r>
          </a:p>
          <a:p>
            <a:pPr eaLnBrk="1" hangingPunct="1">
              <a:lnSpc>
                <a:spcPct val="90000"/>
              </a:lnSpc>
              <a:defRPr/>
            </a:pPr>
            <a:endParaRPr lang="en-US" altLang="nb-NO" sz="2000" dirty="0"/>
          </a:p>
          <a:p>
            <a:pPr lvl="1" eaLnBrk="1" hangingPunct="1">
              <a:lnSpc>
                <a:spcPct val="90000"/>
              </a:lnSpc>
              <a:buFontTx/>
              <a:buNone/>
              <a:defRPr/>
            </a:pPr>
            <a:endParaRPr lang="en-US" altLang="nb-NO" sz="1800" dirty="0">
              <a:latin typeface="Courier New" panose="02070309020205020404" pitchFamily="49" charset="0"/>
            </a:endParaRPr>
          </a:p>
          <a:p>
            <a:pPr lvl="1" eaLnBrk="1" hangingPunct="1">
              <a:lnSpc>
                <a:spcPct val="90000"/>
              </a:lnSpc>
              <a:buFontTx/>
              <a:buNone/>
              <a:defRPr/>
            </a:pPr>
            <a:endParaRPr lang="en-US" altLang="nb-NO" sz="1800" dirty="0">
              <a:latin typeface="Courier New" panose="02070309020205020404" pitchFamily="49" charset="0"/>
            </a:endParaRPr>
          </a:p>
        </p:txBody>
      </p:sp>
      <p:graphicFrame>
        <p:nvGraphicFramePr>
          <p:cNvPr id="891019" name="Group 139">
            <a:extLst>
              <a:ext uri="{FF2B5EF4-FFF2-40B4-BE49-F238E27FC236}">
                <a16:creationId xmlns:a16="http://schemas.microsoft.com/office/drawing/2014/main" id="{59172C53-F208-F84C-9D15-0CC795DA7D74}"/>
              </a:ext>
            </a:extLst>
          </p:cNvPr>
          <p:cNvGraphicFramePr>
            <a:graphicFrameLocks noGrp="1"/>
          </p:cNvGraphicFramePr>
          <p:nvPr>
            <p:ph sz="half" idx="2"/>
            <p:extLst>
              <p:ext uri="{D42A27DB-BD31-4B8C-83A1-F6EECF244321}">
                <p14:modId xmlns:p14="http://schemas.microsoft.com/office/powerpoint/2010/main" val="437632454"/>
              </p:ext>
            </p:extLst>
          </p:nvPr>
        </p:nvGraphicFramePr>
        <p:xfrm>
          <a:off x="4648200" y="1524000"/>
          <a:ext cx="3981450" cy="4911728"/>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gridCol w="361950">
                  <a:extLst>
                    <a:ext uri="{9D8B030D-6E8A-4147-A177-3AD203B41FA5}">
                      <a16:colId xmlns:a16="http://schemas.microsoft.com/office/drawing/2014/main" val="20010"/>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dirty="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9</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dirty="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89226" name="Picture 14">
            <a:extLst>
              <a:ext uri="{FF2B5EF4-FFF2-40B4-BE49-F238E27FC236}">
                <a16:creationId xmlns:a16="http://schemas.microsoft.com/office/drawing/2014/main" id="{463038E1-1258-1443-BB10-3135BD0DF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3141663"/>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227" name="Picture 19">
            <a:extLst>
              <a:ext uri="{FF2B5EF4-FFF2-40B4-BE49-F238E27FC236}">
                <a16:creationId xmlns:a16="http://schemas.microsoft.com/office/drawing/2014/main" id="{9D86D86D-17F3-1C41-8292-A3B7A5EE9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63" y="4329113"/>
            <a:ext cx="1817687"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4AFB359B-007B-C945-9DAA-00641763303A}"/>
              </a:ext>
            </a:extLst>
          </p:cNvPr>
          <p:cNvCxnSpPr>
            <a:cxnSpLocks/>
          </p:cNvCxnSpPr>
          <p:nvPr/>
        </p:nvCxnSpPr>
        <p:spPr bwMode="auto">
          <a:xfrm>
            <a:off x="6003082" y="2425972"/>
            <a:ext cx="216024" cy="193997"/>
          </a:xfrm>
          <a:prstGeom prst="straightConnector1">
            <a:avLst/>
          </a:prstGeom>
          <a:solidFill>
            <a:schemeClr val="accent1"/>
          </a:solidFill>
          <a:ln w="9525" cap="rnd" cmpd="sng" algn="ctr">
            <a:solidFill>
              <a:schemeClr val="tx1"/>
            </a:solidFill>
            <a:prstDash val="sysDot"/>
            <a:round/>
            <a:headEnd type="none" w="sm"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D6ED9E73-F1DC-F346-BDE5-C90CACC57528}"/>
              </a:ext>
            </a:extLst>
          </p:cNvPr>
          <p:cNvCxnSpPr>
            <a:cxnSpLocks/>
          </p:cNvCxnSpPr>
          <p:nvPr/>
        </p:nvCxnSpPr>
        <p:spPr bwMode="auto">
          <a:xfrm>
            <a:off x="6012160" y="2852936"/>
            <a:ext cx="216024" cy="0"/>
          </a:xfrm>
          <a:prstGeom prst="straightConnector1">
            <a:avLst/>
          </a:prstGeom>
          <a:solidFill>
            <a:schemeClr val="accent1"/>
          </a:solidFill>
          <a:ln w="9525" cap="rnd" cmpd="sng" algn="ctr">
            <a:solidFill>
              <a:schemeClr val="tx1"/>
            </a:solidFill>
            <a:prstDash val="sysDot"/>
            <a:round/>
            <a:headEnd type="none" w="sm"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137E2F14-AF9A-6546-B5E7-4062378A17E9}"/>
              </a:ext>
            </a:extLst>
          </p:cNvPr>
          <p:cNvSpPr txBox="1"/>
          <p:nvPr/>
        </p:nvSpPr>
        <p:spPr>
          <a:xfrm>
            <a:off x="628650" y="6435728"/>
            <a:ext cx="2547492" cy="400110"/>
          </a:xfrm>
          <a:prstGeom prst="rect">
            <a:avLst/>
          </a:prstGeom>
          <a:noFill/>
        </p:spPr>
        <p:txBody>
          <a:bodyPr wrap="none" rtlCol="0">
            <a:spAutoFit/>
          </a:bodyPr>
          <a:lstStyle/>
          <a:p>
            <a:r>
              <a:rPr lang="nb-NO" i="1" dirty="0"/>
              <a:t>Complete </a:t>
            </a:r>
            <a:r>
              <a:rPr lang="nb-NO" i="1" dirty="0" err="1"/>
              <a:t>the</a:t>
            </a:r>
            <a:r>
              <a:rPr lang="nb-NO" i="1" dirty="0"/>
              <a:t> </a:t>
            </a:r>
            <a:r>
              <a:rPr lang="nb-NO" i="1" dirty="0" err="1"/>
              <a:t>matrix</a:t>
            </a:r>
            <a:r>
              <a:rPr lang="nb-NO" i="1"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Number Placeholder 6">
            <a:extLst>
              <a:ext uri="{FF2B5EF4-FFF2-40B4-BE49-F238E27FC236}">
                <a16:creationId xmlns:a16="http://schemas.microsoft.com/office/drawing/2014/main" id="{3E018C0D-EC26-E54A-9713-A8FED8B54AE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99A5881-035D-3B4E-81E8-E90A32A28CBA}" type="slidenum">
              <a:rPr lang="en-US" altLang="nb-NO" sz="1400" smtClean="0">
                <a:solidFill>
                  <a:srgbClr val="A8B9F6"/>
                </a:solidFill>
              </a:rPr>
              <a:pPr>
                <a:spcBef>
                  <a:spcPct val="0"/>
                </a:spcBef>
                <a:buFontTx/>
                <a:buNone/>
              </a:pPr>
              <a:t>32</a:t>
            </a:fld>
            <a:endParaRPr lang="en-US" altLang="nb-NO" sz="1400">
              <a:solidFill>
                <a:srgbClr val="A8B9F6"/>
              </a:solidFill>
            </a:endParaRPr>
          </a:p>
        </p:txBody>
      </p:sp>
      <p:sp>
        <p:nvSpPr>
          <p:cNvPr id="93186" name="Rectangle 2">
            <a:extLst>
              <a:ext uri="{FF2B5EF4-FFF2-40B4-BE49-F238E27FC236}">
                <a16:creationId xmlns:a16="http://schemas.microsoft.com/office/drawing/2014/main" id="{53C2B0BB-A5C3-C342-9C59-CA2D6037A55B}"/>
              </a:ext>
            </a:extLst>
          </p:cNvPr>
          <p:cNvSpPr>
            <a:spLocks noGrp="1" noChangeArrowheads="1"/>
          </p:cNvSpPr>
          <p:nvPr>
            <p:ph type="title"/>
          </p:nvPr>
        </p:nvSpPr>
        <p:spPr/>
        <p:txBody>
          <a:bodyPr/>
          <a:lstStyle/>
          <a:p>
            <a:pPr eaLnBrk="1" hangingPunct="1"/>
            <a:r>
              <a:rPr lang="en-US" altLang="nb-NO"/>
              <a:t>Computing Edit Distance</a:t>
            </a:r>
          </a:p>
        </p:txBody>
      </p:sp>
      <p:sp>
        <p:nvSpPr>
          <p:cNvPr id="93187" name="Rectangle 3">
            <a:extLst>
              <a:ext uri="{FF2B5EF4-FFF2-40B4-BE49-F238E27FC236}">
                <a16:creationId xmlns:a16="http://schemas.microsoft.com/office/drawing/2014/main" id="{D70761BB-257E-FC46-BC5C-B567C9FED7ED}"/>
              </a:ext>
            </a:extLst>
          </p:cNvPr>
          <p:cNvSpPr>
            <a:spLocks noGrp="1" noChangeArrowheads="1"/>
          </p:cNvSpPr>
          <p:nvPr>
            <p:ph type="body" sz="half" idx="1"/>
          </p:nvPr>
        </p:nvSpPr>
        <p:spPr>
          <a:xfrm>
            <a:off x="876300" y="1524000"/>
            <a:ext cx="3619500" cy="4724400"/>
          </a:xfrm>
        </p:spPr>
        <p:txBody>
          <a:bodyPr/>
          <a:lstStyle/>
          <a:p>
            <a:pPr eaLnBrk="1" hangingPunct="1">
              <a:lnSpc>
                <a:spcPct val="90000"/>
              </a:lnSpc>
            </a:pPr>
            <a:r>
              <a:rPr lang="en-US" altLang="nb-NO" sz="2000" dirty="0"/>
              <a:t>Edit distance = 5</a:t>
            </a:r>
          </a:p>
          <a:p>
            <a:pPr eaLnBrk="1" hangingPunct="1">
              <a:lnSpc>
                <a:spcPct val="90000"/>
              </a:lnSpc>
            </a:pPr>
            <a:r>
              <a:rPr lang="en-US" altLang="nb-NO" sz="2000" dirty="0"/>
              <a:t>You need to edit sequence </a:t>
            </a:r>
            <a:r>
              <a:rPr lang="en-US" altLang="nb-NO" sz="2000" u="sng" dirty="0"/>
              <a:t>A</a:t>
            </a:r>
            <a:r>
              <a:rPr lang="en-US" altLang="nb-NO" sz="2000" dirty="0"/>
              <a:t> 5 times to get sequence </a:t>
            </a:r>
            <a:r>
              <a:rPr lang="en-US" altLang="nb-NO" sz="2000" u="sng" dirty="0"/>
              <a:t>B</a:t>
            </a:r>
          </a:p>
          <a:p>
            <a:pPr eaLnBrk="1" hangingPunct="1">
              <a:lnSpc>
                <a:spcPct val="90000"/>
              </a:lnSpc>
            </a:pPr>
            <a:endParaRPr lang="en-US" altLang="nb-NO" sz="1800" dirty="0">
              <a:latin typeface="Courier New" panose="02070309020205020404" pitchFamily="49" charset="0"/>
            </a:endParaRPr>
          </a:p>
          <a:p>
            <a:pPr lvl="1" eaLnBrk="1" hangingPunct="1">
              <a:lnSpc>
                <a:spcPct val="90000"/>
              </a:lnSpc>
              <a:buFontTx/>
              <a:buNone/>
            </a:pPr>
            <a:endParaRPr lang="en-US" altLang="nb-NO" sz="1800" dirty="0">
              <a:latin typeface="Courier New" panose="02070309020205020404" pitchFamily="49" charset="0"/>
            </a:endParaRPr>
          </a:p>
        </p:txBody>
      </p:sp>
      <p:graphicFrame>
        <p:nvGraphicFramePr>
          <p:cNvPr id="893076" name="Group 148">
            <a:extLst>
              <a:ext uri="{FF2B5EF4-FFF2-40B4-BE49-F238E27FC236}">
                <a16:creationId xmlns:a16="http://schemas.microsoft.com/office/drawing/2014/main" id="{DCAC552D-59EB-A24E-858E-897E0131F8D7}"/>
              </a:ext>
            </a:extLst>
          </p:cNvPr>
          <p:cNvGraphicFramePr>
            <a:graphicFrameLocks noGrp="1"/>
          </p:cNvGraphicFramePr>
          <p:nvPr>
            <p:ph sz="half" idx="2"/>
          </p:nvPr>
        </p:nvGraphicFramePr>
        <p:xfrm>
          <a:off x="4648200" y="1524000"/>
          <a:ext cx="3981450" cy="4911728"/>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gridCol w="361950">
                  <a:extLst>
                    <a:ext uri="{9D8B030D-6E8A-4147-A177-3AD203B41FA5}">
                      <a16:colId xmlns:a16="http://schemas.microsoft.com/office/drawing/2014/main" val="20010"/>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dirty="0">
                          <a:ln>
                            <a:noFill/>
                          </a:ln>
                          <a:solidFill>
                            <a:schemeClr val="tx1"/>
                          </a:solidFill>
                          <a:effectLst/>
                          <a:latin typeface="Courier New" charset="0"/>
                          <a:ea typeface="ＭＳ Ｐゴシック" charset="0"/>
                          <a:cs typeface="ＭＳ Ｐゴシック" charset="0"/>
                        </a:rPr>
                        <a:t>.</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dirty="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dirty="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9</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solidFill>
                      <a:schemeClr val="accent1"/>
                    </a:solidFill>
                  </a:tcPr>
                </a:tc>
                <a:extLst>
                  <a:ext uri="{0D108BD9-81ED-4DB2-BD59-A6C34878D82A}">
                    <a16:rowId xmlns:a16="http://schemas.microsoft.com/office/drawing/2014/main" val="10009"/>
                  </a:ext>
                </a:extLst>
              </a:tr>
            </a:tbl>
          </a:graphicData>
        </a:graphic>
      </p:graphicFrame>
      <p:sp>
        <p:nvSpPr>
          <p:cNvPr id="2" name="Rectangle 1">
            <a:extLst>
              <a:ext uri="{FF2B5EF4-FFF2-40B4-BE49-F238E27FC236}">
                <a16:creationId xmlns:a16="http://schemas.microsoft.com/office/drawing/2014/main" id="{4835A91A-DBCE-BF4B-B58B-281C985DF3B8}"/>
              </a:ext>
            </a:extLst>
          </p:cNvPr>
          <p:cNvSpPr/>
          <p:nvPr/>
        </p:nvSpPr>
        <p:spPr>
          <a:xfrm>
            <a:off x="668603" y="4293096"/>
            <a:ext cx="4572000" cy="1318823"/>
          </a:xfrm>
          <a:prstGeom prst="rect">
            <a:avLst/>
          </a:prstGeom>
        </p:spPr>
        <p:txBody>
          <a:bodyPr>
            <a:spAutoFit/>
          </a:bodyPr>
          <a:lstStyle/>
          <a:p>
            <a:pPr eaLnBrk="1" hangingPunct="1">
              <a:lnSpc>
                <a:spcPct val="90000"/>
              </a:lnSpc>
            </a:pPr>
            <a:r>
              <a:rPr lang="en-US" altLang="nb-NO" sz="2400" dirty="0"/>
              <a:t>Gives </a:t>
            </a:r>
            <a:r>
              <a:rPr lang="en-US" altLang="nb-NO" sz="2400" i="1" dirty="0"/>
              <a:t>alignment</a:t>
            </a:r>
          </a:p>
          <a:p>
            <a:pPr eaLnBrk="1" hangingPunct="1">
              <a:lnSpc>
                <a:spcPct val="90000"/>
              </a:lnSpc>
            </a:pPr>
            <a:endParaRPr lang="en-US" altLang="nb-NO" sz="2400" i="1" dirty="0">
              <a:latin typeface="Courier New" panose="02070309020205020404" pitchFamily="49" charset="0"/>
            </a:endParaRPr>
          </a:p>
          <a:p>
            <a:pPr eaLnBrk="1" hangingPunct="1">
              <a:lnSpc>
                <a:spcPct val="90000"/>
              </a:lnSpc>
            </a:pPr>
            <a:r>
              <a:rPr lang="en-US" altLang="nb-NO" dirty="0">
                <a:latin typeface="Courier New" panose="02070309020205020404" pitchFamily="49" charset="0"/>
              </a:rPr>
              <a:t>TTA-GGA-TG-</a:t>
            </a:r>
          </a:p>
          <a:p>
            <a:pPr eaLnBrk="1" hangingPunct="1">
              <a:lnSpc>
                <a:spcPct val="90000"/>
              </a:lnSpc>
            </a:pPr>
            <a:r>
              <a:rPr lang="en-US" altLang="nb-NO" dirty="0">
                <a:latin typeface="Courier New" panose="02070309020205020404" pitchFamily="49" charset="0"/>
              </a:rPr>
              <a:t>--ACGGATTGC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Title 1">
            <a:extLst>
              <a:ext uri="{FF2B5EF4-FFF2-40B4-BE49-F238E27FC236}">
                <a16:creationId xmlns:a16="http://schemas.microsoft.com/office/drawing/2014/main" id="{11C8B730-E9F7-D448-9372-A818156C0331}"/>
              </a:ext>
            </a:extLst>
          </p:cNvPr>
          <p:cNvSpPr>
            <a:spLocks noGrp="1" noChangeArrowheads="1"/>
          </p:cNvSpPr>
          <p:nvPr>
            <p:ph type="title"/>
          </p:nvPr>
        </p:nvSpPr>
        <p:spPr/>
        <p:txBody>
          <a:bodyPr/>
          <a:lstStyle/>
          <a:p>
            <a:r>
              <a:rPr lang="nb-NO" altLang="nb-NO"/>
              <a:t>Global alignments vs local alignments</a:t>
            </a:r>
          </a:p>
        </p:txBody>
      </p:sp>
      <p:sp>
        <p:nvSpPr>
          <p:cNvPr id="166914" name="Slide Number Placeholder 4">
            <a:extLst>
              <a:ext uri="{FF2B5EF4-FFF2-40B4-BE49-F238E27FC236}">
                <a16:creationId xmlns:a16="http://schemas.microsoft.com/office/drawing/2014/main" id="{7A4AD9AF-7EB3-DF46-9932-D9B876151F4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0691151-4980-F643-AE70-8F16F3967D31}" type="slidenum">
              <a:rPr lang="en-US" altLang="nb-NO" sz="1400" smtClean="0">
                <a:solidFill>
                  <a:srgbClr val="A8B9F6"/>
                </a:solidFill>
              </a:rPr>
              <a:pPr/>
              <a:t>33</a:t>
            </a:fld>
            <a:endParaRPr lang="en-US" altLang="nb-NO" sz="1400">
              <a:solidFill>
                <a:srgbClr val="A8B9F6"/>
              </a:solidFill>
            </a:endParaRPr>
          </a:p>
        </p:txBody>
      </p:sp>
      <p:pic>
        <p:nvPicPr>
          <p:cNvPr id="166915" name="Picture 7">
            <a:extLst>
              <a:ext uri="{FF2B5EF4-FFF2-40B4-BE49-F238E27FC236}">
                <a16:creationId xmlns:a16="http://schemas.microsoft.com/office/drawing/2014/main" id="{DD921476-FA8D-A64F-8FA5-B8B5A91E7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279650"/>
            <a:ext cx="52705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Picture 9">
            <a:extLst>
              <a:ext uri="{FF2B5EF4-FFF2-40B4-BE49-F238E27FC236}">
                <a16:creationId xmlns:a16="http://schemas.microsoft.com/office/drawing/2014/main" id="{3D9F3BB1-A8BE-074E-8A2E-406123E3F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4221163"/>
            <a:ext cx="52705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extBox 10">
            <a:extLst>
              <a:ext uri="{FF2B5EF4-FFF2-40B4-BE49-F238E27FC236}">
                <a16:creationId xmlns:a16="http://schemas.microsoft.com/office/drawing/2014/main" id="{4F648EE3-4B09-1746-A7C8-F1626B91B7D8}"/>
              </a:ext>
            </a:extLst>
          </p:cNvPr>
          <p:cNvSpPr txBox="1">
            <a:spLocks noChangeArrowheads="1"/>
          </p:cNvSpPr>
          <p:nvPr/>
        </p:nvSpPr>
        <p:spPr bwMode="auto">
          <a:xfrm>
            <a:off x="3390900" y="1698625"/>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nb-NO" altLang="nb-NO"/>
              <a:t>Local alignment</a:t>
            </a:r>
          </a:p>
        </p:txBody>
      </p:sp>
      <p:sp>
        <p:nvSpPr>
          <p:cNvPr id="166918" name="TextBox 11">
            <a:extLst>
              <a:ext uri="{FF2B5EF4-FFF2-40B4-BE49-F238E27FC236}">
                <a16:creationId xmlns:a16="http://schemas.microsoft.com/office/drawing/2014/main" id="{1EA2A987-45A3-5B45-BA42-D9F84C6C0566}"/>
              </a:ext>
            </a:extLst>
          </p:cNvPr>
          <p:cNvSpPr txBox="1">
            <a:spLocks noChangeArrowheads="1"/>
          </p:cNvSpPr>
          <p:nvPr/>
        </p:nvSpPr>
        <p:spPr bwMode="auto">
          <a:xfrm>
            <a:off x="3390900" y="3609975"/>
            <a:ext cx="2109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nb-NO" altLang="nb-NO"/>
              <a:t>Global alignment</a:t>
            </a:r>
          </a:p>
        </p:txBody>
      </p:sp>
      <p:sp>
        <p:nvSpPr>
          <p:cNvPr id="166919" name="TextBox 12">
            <a:extLst>
              <a:ext uri="{FF2B5EF4-FFF2-40B4-BE49-F238E27FC236}">
                <a16:creationId xmlns:a16="http://schemas.microsoft.com/office/drawing/2014/main" id="{EF0AC417-60B6-6A47-9999-D28B548CF737}"/>
              </a:ext>
            </a:extLst>
          </p:cNvPr>
          <p:cNvSpPr txBox="1">
            <a:spLocks noChangeArrowheads="1"/>
          </p:cNvSpPr>
          <p:nvPr/>
        </p:nvSpPr>
        <p:spPr bwMode="auto">
          <a:xfrm>
            <a:off x="685800" y="5589588"/>
            <a:ext cx="59801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nb-NO" altLang="nb-NO" sz="1400" b="1"/>
              <a:t>Local alignment: </a:t>
            </a:r>
            <a:r>
              <a:rPr lang="nb-NO" altLang="nb-NO" sz="1400"/>
              <a:t>Match your query with a substring of your reference. </a:t>
            </a:r>
          </a:p>
          <a:p>
            <a:r>
              <a:rPr lang="nb-NO" altLang="nb-NO" sz="1400" b="1"/>
              <a:t>Global alignment: </a:t>
            </a:r>
            <a:r>
              <a:rPr lang="nb-NO" altLang="nb-NO" sz="1400"/>
              <a:t>End to end alignment between query and reference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Slide Number Placeholder 6">
            <a:extLst>
              <a:ext uri="{FF2B5EF4-FFF2-40B4-BE49-F238E27FC236}">
                <a16:creationId xmlns:a16="http://schemas.microsoft.com/office/drawing/2014/main" id="{B85343FE-409C-1948-ADA8-8F416DBDE59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D64D807-E194-644E-B118-1E6A410C7C94}" type="slidenum">
              <a:rPr lang="en-US" altLang="nb-NO" sz="1400" smtClean="0">
                <a:solidFill>
                  <a:srgbClr val="A8B9F6"/>
                </a:solidFill>
              </a:rPr>
              <a:pPr>
                <a:spcBef>
                  <a:spcPct val="0"/>
                </a:spcBef>
                <a:buFontTx/>
                <a:buNone/>
              </a:pPr>
              <a:t>34</a:t>
            </a:fld>
            <a:endParaRPr lang="en-US" altLang="nb-NO" sz="1400">
              <a:solidFill>
                <a:srgbClr val="A8B9F6"/>
              </a:solidFill>
            </a:endParaRPr>
          </a:p>
        </p:txBody>
      </p:sp>
      <p:sp>
        <p:nvSpPr>
          <p:cNvPr id="97282" name="Rectangle 2">
            <a:extLst>
              <a:ext uri="{FF2B5EF4-FFF2-40B4-BE49-F238E27FC236}">
                <a16:creationId xmlns:a16="http://schemas.microsoft.com/office/drawing/2014/main" id="{80938CF1-F0A7-6646-999A-9E6227CC550D}"/>
              </a:ext>
            </a:extLst>
          </p:cNvPr>
          <p:cNvSpPr>
            <a:spLocks noGrp="1" noChangeArrowheads="1"/>
          </p:cNvSpPr>
          <p:nvPr>
            <p:ph type="title"/>
          </p:nvPr>
        </p:nvSpPr>
        <p:spPr/>
        <p:txBody>
          <a:bodyPr/>
          <a:lstStyle/>
          <a:p>
            <a:pPr eaLnBrk="1" hangingPunct="1"/>
            <a:r>
              <a:rPr lang="en-US" altLang="nb-NO" dirty="0"/>
              <a:t>Similar sequences – global alignment</a:t>
            </a:r>
          </a:p>
        </p:txBody>
      </p:sp>
      <p:sp>
        <p:nvSpPr>
          <p:cNvPr id="93187" name="Rectangle 3">
            <a:extLst>
              <a:ext uri="{FF2B5EF4-FFF2-40B4-BE49-F238E27FC236}">
                <a16:creationId xmlns:a16="http://schemas.microsoft.com/office/drawing/2014/main" id="{1217FB07-FDCB-0C4E-97F0-803E8485CD9F}"/>
              </a:ext>
            </a:extLst>
          </p:cNvPr>
          <p:cNvSpPr>
            <a:spLocks noGrp="1" noChangeArrowheads="1"/>
          </p:cNvSpPr>
          <p:nvPr>
            <p:ph type="body" sz="half" idx="1"/>
          </p:nvPr>
        </p:nvSpPr>
        <p:spPr>
          <a:xfrm>
            <a:off x="876300" y="1268413"/>
            <a:ext cx="3619500" cy="4979987"/>
          </a:xfrm>
        </p:spPr>
        <p:txBody>
          <a:bodyPr/>
          <a:lstStyle/>
          <a:p>
            <a:pPr eaLnBrk="1" hangingPunct="1">
              <a:defRPr/>
            </a:pPr>
            <a:r>
              <a:rPr lang="en-US" altLang="nb-NO" sz="2400" dirty="0"/>
              <a:t>How similar?</a:t>
            </a:r>
          </a:p>
          <a:p>
            <a:pPr lvl="1" eaLnBrk="1" hangingPunct="1">
              <a:buFontTx/>
              <a:buNone/>
              <a:defRPr/>
            </a:pPr>
            <a:r>
              <a:rPr lang="en-US" altLang="nb-NO" sz="2000" dirty="0">
                <a:latin typeface="Courier New" panose="02070309020205020404" pitchFamily="49" charset="0"/>
              </a:rPr>
              <a:t>acggattgc</a:t>
            </a:r>
          </a:p>
          <a:p>
            <a:pPr lvl="1" eaLnBrk="1" hangingPunct="1">
              <a:buFontTx/>
              <a:buNone/>
              <a:defRPr/>
            </a:pPr>
            <a:r>
              <a:rPr lang="en-US" altLang="nb-NO" sz="2000" dirty="0">
                <a:latin typeface="Courier New" panose="02070309020205020404" pitchFamily="49" charset="0"/>
              </a:rPr>
              <a:t>ttaggatg</a:t>
            </a:r>
          </a:p>
          <a:p>
            <a:pPr lvl="1" eaLnBrk="1" hangingPunct="1">
              <a:buFontTx/>
              <a:buNone/>
              <a:defRPr/>
            </a:pPr>
            <a:endParaRPr lang="en-US" altLang="nb-NO" sz="2000" dirty="0">
              <a:latin typeface="Courier New" panose="02070309020205020404" pitchFamily="49" charset="0"/>
            </a:endParaRPr>
          </a:p>
          <a:p>
            <a:pPr lvl="1" eaLnBrk="1" hangingPunct="1">
              <a:defRPr/>
            </a:pPr>
            <a:endParaRPr lang="en-US" altLang="nb-NO" sz="2000" dirty="0"/>
          </a:p>
          <a:p>
            <a:pPr lvl="1" eaLnBrk="1" hangingPunct="1">
              <a:defRPr/>
            </a:pPr>
            <a:r>
              <a:rPr lang="en-US" altLang="nb-NO" sz="2000" dirty="0"/>
              <a:t>Match = 1</a:t>
            </a:r>
          </a:p>
          <a:p>
            <a:pPr lvl="1" eaLnBrk="1" hangingPunct="1">
              <a:defRPr/>
            </a:pPr>
            <a:r>
              <a:rPr lang="en-US" altLang="nb-NO" sz="2000" dirty="0"/>
              <a:t>Mismatch = -1</a:t>
            </a:r>
          </a:p>
          <a:p>
            <a:pPr lvl="1" eaLnBrk="1" hangingPunct="1">
              <a:defRPr/>
            </a:pPr>
            <a:r>
              <a:rPr lang="en-US" altLang="nb-NO" sz="2000" dirty="0"/>
              <a:t>Gap = -1</a:t>
            </a:r>
          </a:p>
          <a:p>
            <a:pPr lvl="1" eaLnBrk="1" hangingPunct="1">
              <a:defRPr/>
            </a:pPr>
            <a:endParaRPr lang="en-US" altLang="nb-NO" sz="2000" dirty="0"/>
          </a:p>
          <a:p>
            <a:pPr eaLnBrk="1" hangingPunct="1">
              <a:lnSpc>
                <a:spcPct val="90000"/>
              </a:lnSpc>
              <a:defRPr/>
            </a:pPr>
            <a:r>
              <a:rPr lang="en-US" altLang="nb-NO" sz="2000" dirty="0"/>
              <a:t>If r = c</a:t>
            </a:r>
          </a:p>
          <a:p>
            <a:pPr lvl="1" eaLnBrk="1" hangingPunct="1">
              <a:lnSpc>
                <a:spcPct val="90000"/>
              </a:lnSpc>
              <a:defRPr/>
            </a:pPr>
            <a:r>
              <a:rPr lang="en-US" altLang="nb-NO" sz="1600" dirty="0"/>
              <a:t>Copy diagonal element and add match-value</a:t>
            </a:r>
            <a:endParaRPr lang="en-US" altLang="nb-NO" sz="2000" dirty="0"/>
          </a:p>
          <a:p>
            <a:pPr eaLnBrk="1" hangingPunct="1">
              <a:lnSpc>
                <a:spcPct val="90000"/>
              </a:lnSpc>
              <a:defRPr/>
            </a:pPr>
            <a:r>
              <a:rPr lang="en-US" altLang="nb-NO" sz="2000" dirty="0"/>
              <a:t>If r ≠ c</a:t>
            </a:r>
          </a:p>
          <a:p>
            <a:pPr lvl="1" eaLnBrk="1" hangingPunct="1">
              <a:lnSpc>
                <a:spcPct val="90000"/>
              </a:lnSpc>
              <a:defRPr/>
            </a:pPr>
            <a:r>
              <a:rPr lang="en-US" altLang="nb-NO" sz="1600" dirty="0"/>
              <a:t>Add gap-value</a:t>
            </a:r>
          </a:p>
          <a:p>
            <a:pPr marL="457200" lvl="1" indent="0" eaLnBrk="1" hangingPunct="1">
              <a:buFontTx/>
              <a:buNone/>
              <a:defRPr/>
            </a:pPr>
            <a:endParaRPr lang="en-US" altLang="nb-NO" sz="2000" dirty="0"/>
          </a:p>
          <a:p>
            <a:pPr eaLnBrk="1" hangingPunct="1">
              <a:buFont typeface="Wingdings" pitchFamily="2" charset="2"/>
              <a:buNone/>
              <a:defRPr/>
            </a:pPr>
            <a:endParaRPr lang="en-US" altLang="nb-NO" sz="2400" dirty="0"/>
          </a:p>
          <a:p>
            <a:pPr eaLnBrk="1" hangingPunct="1">
              <a:defRPr/>
            </a:pPr>
            <a:endParaRPr lang="en-US" altLang="nb-NO" sz="2400" dirty="0"/>
          </a:p>
        </p:txBody>
      </p:sp>
      <p:graphicFrame>
        <p:nvGraphicFramePr>
          <p:cNvPr id="832651" name="Group 139">
            <a:extLst>
              <a:ext uri="{FF2B5EF4-FFF2-40B4-BE49-F238E27FC236}">
                <a16:creationId xmlns:a16="http://schemas.microsoft.com/office/drawing/2014/main" id="{8B8CB2EA-6C23-1845-B6E6-F9C5062ED66C}"/>
              </a:ext>
            </a:extLst>
          </p:cNvPr>
          <p:cNvGraphicFramePr>
            <a:graphicFrameLocks noGrp="1"/>
          </p:cNvGraphicFramePr>
          <p:nvPr>
            <p:ph sz="half" idx="2"/>
          </p:nvPr>
        </p:nvGraphicFramePr>
        <p:xfrm>
          <a:off x="4648200" y="1524000"/>
          <a:ext cx="3981450" cy="4911728"/>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gridCol w="361950">
                  <a:extLst>
                    <a:ext uri="{9D8B030D-6E8A-4147-A177-3AD203B41FA5}">
                      <a16:colId xmlns:a16="http://schemas.microsoft.com/office/drawing/2014/main" val="20010"/>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-9</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900" b="1" i="0" u="none" strike="noStrike" cap="none" normalizeH="0" baseline="-25000" dirty="0">
                          <a:ln>
                            <a:noFill/>
                          </a:ln>
                          <a:solidFill>
                            <a:srgbClr val="FF0000"/>
                          </a:solidFill>
                          <a:effectLst/>
                          <a:latin typeface="Arial" charset="0"/>
                          <a:ea typeface="ＭＳ Ｐゴシック" charset="0"/>
                          <a:cs typeface="ＭＳ Ｐゴシック" charset="0"/>
                        </a:rPr>
                        <a:t>-1</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,-2,-2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2,-2</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,-3,-3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-4,-4,-</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-2,-3,</a:t>
                      </a:r>
                      <a:r>
                        <a:rPr kumimoji="0" lang="en-US" sz="900" b="1" i="0" u="none" strike="noStrike" cap="none" normalizeH="0" baseline="-25000" dirty="0">
                          <a:ln>
                            <a:noFill/>
                          </a:ln>
                          <a:solidFill>
                            <a:srgbClr val="FF0000"/>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-3,-3</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-4,-4</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-1</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-3,-3,-</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-4,-4,-5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-5,-4,</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-1,-</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-2,-2,-</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-6,-5,</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3,-3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-4,-1,</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0,</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-1,-3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4,-</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7</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-4,-4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-5,-4,-1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-1,-1</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9"/>
                  </a:ext>
                </a:extLst>
              </a:tr>
            </a:tbl>
          </a:graphicData>
        </a:graphic>
      </p:graphicFrame>
      <p:cxnSp>
        <p:nvCxnSpPr>
          <p:cNvPr id="97418" name="Straight Arrow Connector 2">
            <a:extLst>
              <a:ext uri="{FF2B5EF4-FFF2-40B4-BE49-F238E27FC236}">
                <a16:creationId xmlns:a16="http://schemas.microsoft.com/office/drawing/2014/main" id="{241F90D0-73D1-0F4F-BDB7-EC54F43356F0}"/>
              </a:ext>
            </a:extLst>
          </p:cNvPr>
          <p:cNvCxnSpPr>
            <a:cxnSpLocks noChangeShapeType="1"/>
          </p:cNvCxnSpPr>
          <p:nvPr/>
        </p:nvCxnSpPr>
        <p:spPr bwMode="auto">
          <a:xfrm>
            <a:off x="5292725" y="2420938"/>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19" name="Straight Arrow Connector 10">
            <a:extLst>
              <a:ext uri="{FF2B5EF4-FFF2-40B4-BE49-F238E27FC236}">
                <a16:creationId xmlns:a16="http://schemas.microsoft.com/office/drawing/2014/main" id="{5BB19827-7802-C740-ADA0-6DE029FC6267}"/>
              </a:ext>
            </a:extLst>
          </p:cNvPr>
          <p:cNvCxnSpPr>
            <a:cxnSpLocks noChangeShapeType="1"/>
          </p:cNvCxnSpPr>
          <p:nvPr/>
        </p:nvCxnSpPr>
        <p:spPr bwMode="auto">
          <a:xfrm>
            <a:off x="5292725" y="3386138"/>
            <a:ext cx="215900" cy="287337"/>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20" name="Straight Arrow Connector 11">
            <a:extLst>
              <a:ext uri="{FF2B5EF4-FFF2-40B4-BE49-F238E27FC236}">
                <a16:creationId xmlns:a16="http://schemas.microsoft.com/office/drawing/2014/main" id="{CDE7726B-F83A-7948-9F5F-1DA93989AF46}"/>
              </a:ext>
            </a:extLst>
          </p:cNvPr>
          <p:cNvCxnSpPr>
            <a:cxnSpLocks noChangeShapeType="1"/>
          </p:cNvCxnSpPr>
          <p:nvPr/>
        </p:nvCxnSpPr>
        <p:spPr bwMode="auto">
          <a:xfrm>
            <a:off x="5661025" y="2420938"/>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1" name="Straight Arrow Connector 12">
            <a:extLst>
              <a:ext uri="{FF2B5EF4-FFF2-40B4-BE49-F238E27FC236}">
                <a16:creationId xmlns:a16="http://schemas.microsoft.com/office/drawing/2014/main" id="{781842BF-A722-EA4F-867F-BC033D6E6E0E}"/>
              </a:ext>
            </a:extLst>
          </p:cNvPr>
          <p:cNvCxnSpPr>
            <a:cxnSpLocks/>
          </p:cNvCxnSpPr>
          <p:nvPr/>
        </p:nvCxnSpPr>
        <p:spPr bwMode="auto">
          <a:xfrm>
            <a:off x="5567363" y="2916238"/>
            <a:ext cx="309562"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2" name="Straight Arrow Connector 15">
            <a:extLst>
              <a:ext uri="{FF2B5EF4-FFF2-40B4-BE49-F238E27FC236}">
                <a16:creationId xmlns:a16="http://schemas.microsoft.com/office/drawing/2014/main" id="{0D39FBFB-8C2E-0D4C-BEB5-76EA1F342D67}"/>
              </a:ext>
            </a:extLst>
          </p:cNvPr>
          <p:cNvCxnSpPr>
            <a:cxnSpLocks noChangeShapeType="1"/>
          </p:cNvCxnSpPr>
          <p:nvPr/>
        </p:nvCxnSpPr>
        <p:spPr bwMode="auto">
          <a:xfrm>
            <a:off x="5661025" y="2924175"/>
            <a:ext cx="215900" cy="288925"/>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3" name="Straight Arrow Connector 17">
            <a:extLst>
              <a:ext uri="{FF2B5EF4-FFF2-40B4-BE49-F238E27FC236}">
                <a16:creationId xmlns:a16="http://schemas.microsoft.com/office/drawing/2014/main" id="{520734D2-49CB-D349-90F5-8DE2BF2A68A4}"/>
              </a:ext>
            </a:extLst>
          </p:cNvPr>
          <p:cNvCxnSpPr>
            <a:cxnSpLocks/>
          </p:cNvCxnSpPr>
          <p:nvPr/>
        </p:nvCxnSpPr>
        <p:spPr bwMode="auto">
          <a:xfrm>
            <a:off x="5548313" y="3860800"/>
            <a:ext cx="309562" cy="0"/>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24" name="Straight Arrow Connector 20">
            <a:extLst>
              <a:ext uri="{FF2B5EF4-FFF2-40B4-BE49-F238E27FC236}">
                <a16:creationId xmlns:a16="http://schemas.microsoft.com/office/drawing/2014/main" id="{2CB9ED38-72E7-004E-8E61-F3990676ADBC}"/>
              </a:ext>
            </a:extLst>
          </p:cNvPr>
          <p:cNvCxnSpPr>
            <a:cxnSpLocks noChangeShapeType="1"/>
          </p:cNvCxnSpPr>
          <p:nvPr/>
        </p:nvCxnSpPr>
        <p:spPr bwMode="auto">
          <a:xfrm>
            <a:off x="6070600" y="2420938"/>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5" name="Straight Arrow Connector 21">
            <a:extLst>
              <a:ext uri="{FF2B5EF4-FFF2-40B4-BE49-F238E27FC236}">
                <a16:creationId xmlns:a16="http://schemas.microsoft.com/office/drawing/2014/main" id="{1F89DB61-052C-3A46-8960-7C97A3896E42}"/>
              </a:ext>
            </a:extLst>
          </p:cNvPr>
          <p:cNvCxnSpPr>
            <a:cxnSpLocks/>
          </p:cNvCxnSpPr>
          <p:nvPr/>
        </p:nvCxnSpPr>
        <p:spPr bwMode="auto">
          <a:xfrm>
            <a:off x="5976938" y="2924175"/>
            <a:ext cx="309562"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6" name="Straight Arrow Connector 22">
            <a:extLst>
              <a:ext uri="{FF2B5EF4-FFF2-40B4-BE49-F238E27FC236}">
                <a16:creationId xmlns:a16="http://schemas.microsoft.com/office/drawing/2014/main" id="{E8CC54E4-0461-E04A-B1F5-713131DC416C}"/>
              </a:ext>
            </a:extLst>
          </p:cNvPr>
          <p:cNvCxnSpPr>
            <a:cxnSpLocks/>
          </p:cNvCxnSpPr>
          <p:nvPr/>
        </p:nvCxnSpPr>
        <p:spPr bwMode="auto">
          <a:xfrm>
            <a:off x="5930900" y="3386138"/>
            <a:ext cx="309563"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7" name="Straight Arrow Connector 23">
            <a:extLst>
              <a:ext uri="{FF2B5EF4-FFF2-40B4-BE49-F238E27FC236}">
                <a16:creationId xmlns:a16="http://schemas.microsoft.com/office/drawing/2014/main" id="{A987B7B8-40D9-1844-82B4-D588939C223F}"/>
              </a:ext>
            </a:extLst>
          </p:cNvPr>
          <p:cNvCxnSpPr>
            <a:cxnSpLocks noChangeShapeType="1"/>
          </p:cNvCxnSpPr>
          <p:nvPr/>
        </p:nvCxnSpPr>
        <p:spPr bwMode="auto">
          <a:xfrm>
            <a:off x="5978525" y="2940050"/>
            <a:ext cx="215900" cy="288925"/>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8" name="Straight Arrow Connector 24">
            <a:extLst>
              <a:ext uri="{FF2B5EF4-FFF2-40B4-BE49-F238E27FC236}">
                <a16:creationId xmlns:a16="http://schemas.microsoft.com/office/drawing/2014/main" id="{2AFE1C56-0979-4C42-9A7F-B9A44E8EF3ED}"/>
              </a:ext>
            </a:extLst>
          </p:cNvPr>
          <p:cNvCxnSpPr>
            <a:cxnSpLocks/>
          </p:cNvCxnSpPr>
          <p:nvPr/>
        </p:nvCxnSpPr>
        <p:spPr bwMode="auto">
          <a:xfrm>
            <a:off x="5976938" y="3860800"/>
            <a:ext cx="309562"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9" name="Straight Arrow Connector 25">
            <a:extLst>
              <a:ext uri="{FF2B5EF4-FFF2-40B4-BE49-F238E27FC236}">
                <a16:creationId xmlns:a16="http://schemas.microsoft.com/office/drawing/2014/main" id="{9E335F88-1219-4943-BCEE-FFD7F26D0787}"/>
              </a:ext>
            </a:extLst>
          </p:cNvPr>
          <p:cNvCxnSpPr>
            <a:cxnSpLocks noChangeShapeType="1"/>
          </p:cNvCxnSpPr>
          <p:nvPr/>
        </p:nvCxnSpPr>
        <p:spPr bwMode="auto">
          <a:xfrm>
            <a:off x="5915025" y="3402013"/>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0" name="Straight Arrow Connector 10">
            <a:extLst>
              <a:ext uri="{FF2B5EF4-FFF2-40B4-BE49-F238E27FC236}">
                <a16:creationId xmlns:a16="http://schemas.microsoft.com/office/drawing/2014/main" id="{53882D05-4C31-B84D-B81E-CEA45C546199}"/>
              </a:ext>
            </a:extLst>
          </p:cNvPr>
          <p:cNvCxnSpPr>
            <a:cxnSpLocks noChangeShapeType="1"/>
          </p:cNvCxnSpPr>
          <p:nvPr/>
        </p:nvCxnSpPr>
        <p:spPr bwMode="auto">
          <a:xfrm>
            <a:off x="5613400" y="3836988"/>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1" name="Straight Arrow Connector 10">
            <a:extLst>
              <a:ext uri="{FF2B5EF4-FFF2-40B4-BE49-F238E27FC236}">
                <a16:creationId xmlns:a16="http://schemas.microsoft.com/office/drawing/2014/main" id="{670F1595-7F0E-E847-A490-609409268856}"/>
              </a:ext>
            </a:extLst>
          </p:cNvPr>
          <p:cNvCxnSpPr>
            <a:cxnSpLocks noChangeShapeType="1"/>
          </p:cNvCxnSpPr>
          <p:nvPr/>
        </p:nvCxnSpPr>
        <p:spPr bwMode="auto">
          <a:xfrm>
            <a:off x="6027738" y="3951288"/>
            <a:ext cx="215900" cy="287337"/>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32" name="Straight Arrow Connector 8">
            <a:extLst>
              <a:ext uri="{FF2B5EF4-FFF2-40B4-BE49-F238E27FC236}">
                <a16:creationId xmlns:a16="http://schemas.microsoft.com/office/drawing/2014/main" id="{943E8E7F-3E6F-C741-99A7-5EB24296662B}"/>
              </a:ext>
            </a:extLst>
          </p:cNvPr>
          <p:cNvCxnSpPr>
            <a:cxnSpLocks/>
          </p:cNvCxnSpPr>
          <p:nvPr/>
        </p:nvCxnSpPr>
        <p:spPr bwMode="auto">
          <a:xfrm>
            <a:off x="5219700" y="2895600"/>
            <a:ext cx="0" cy="246063"/>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33" name="Straight Arrow Connector 8">
            <a:extLst>
              <a:ext uri="{FF2B5EF4-FFF2-40B4-BE49-F238E27FC236}">
                <a16:creationId xmlns:a16="http://schemas.microsoft.com/office/drawing/2014/main" id="{87DF9010-80F7-8746-AE4D-3E94BF62BB2A}"/>
              </a:ext>
            </a:extLst>
          </p:cNvPr>
          <p:cNvCxnSpPr>
            <a:cxnSpLocks/>
          </p:cNvCxnSpPr>
          <p:nvPr/>
        </p:nvCxnSpPr>
        <p:spPr bwMode="auto">
          <a:xfrm>
            <a:off x="5207000" y="3384550"/>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4" name="Straight Arrow Connector 8">
            <a:extLst>
              <a:ext uri="{FF2B5EF4-FFF2-40B4-BE49-F238E27FC236}">
                <a16:creationId xmlns:a16="http://schemas.microsoft.com/office/drawing/2014/main" id="{76F1A6D4-2F1A-BD48-B62C-6BE9323C6464}"/>
              </a:ext>
            </a:extLst>
          </p:cNvPr>
          <p:cNvCxnSpPr>
            <a:cxnSpLocks/>
          </p:cNvCxnSpPr>
          <p:nvPr/>
        </p:nvCxnSpPr>
        <p:spPr bwMode="auto">
          <a:xfrm>
            <a:off x="5207000" y="3878263"/>
            <a:ext cx="0" cy="246062"/>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5" name="Straight Arrow Connector 8">
            <a:extLst>
              <a:ext uri="{FF2B5EF4-FFF2-40B4-BE49-F238E27FC236}">
                <a16:creationId xmlns:a16="http://schemas.microsoft.com/office/drawing/2014/main" id="{C195C71A-10D1-D445-87D6-1270B215061A}"/>
              </a:ext>
            </a:extLst>
          </p:cNvPr>
          <p:cNvCxnSpPr>
            <a:cxnSpLocks/>
          </p:cNvCxnSpPr>
          <p:nvPr/>
        </p:nvCxnSpPr>
        <p:spPr bwMode="auto">
          <a:xfrm>
            <a:off x="5207000" y="4365625"/>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6" name="Straight Arrow Connector 20">
            <a:extLst>
              <a:ext uri="{FF2B5EF4-FFF2-40B4-BE49-F238E27FC236}">
                <a16:creationId xmlns:a16="http://schemas.microsoft.com/office/drawing/2014/main" id="{2FAE7C42-7979-914B-B3A4-EFDA12488295}"/>
              </a:ext>
            </a:extLst>
          </p:cNvPr>
          <p:cNvCxnSpPr>
            <a:cxnSpLocks noChangeShapeType="1"/>
          </p:cNvCxnSpPr>
          <p:nvPr/>
        </p:nvCxnSpPr>
        <p:spPr bwMode="auto">
          <a:xfrm>
            <a:off x="6372225" y="2420938"/>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7" name="Straight Arrow Connector 21">
            <a:extLst>
              <a:ext uri="{FF2B5EF4-FFF2-40B4-BE49-F238E27FC236}">
                <a16:creationId xmlns:a16="http://schemas.microsoft.com/office/drawing/2014/main" id="{B8D7AB89-2412-864E-81AE-FC06D09091DF}"/>
              </a:ext>
            </a:extLst>
          </p:cNvPr>
          <p:cNvCxnSpPr>
            <a:cxnSpLocks/>
          </p:cNvCxnSpPr>
          <p:nvPr/>
        </p:nvCxnSpPr>
        <p:spPr bwMode="auto">
          <a:xfrm>
            <a:off x="6326188" y="2921000"/>
            <a:ext cx="307975"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8" name="Straight Arrow Connector 8">
            <a:extLst>
              <a:ext uri="{FF2B5EF4-FFF2-40B4-BE49-F238E27FC236}">
                <a16:creationId xmlns:a16="http://schemas.microsoft.com/office/drawing/2014/main" id="{038C8CCC-CA5E-904A-81A3-7F597E80BAB9}"/>
              </a:ext>
            </a:extLst>
          </p:cNvPr>
          <p:cNvCxnSpPr>
            <a:cxnSpLocks/>
          </p:cNvCxnSpPr>
          <p:nvPr/>
        </p:nvCxnSpPr>
        <p:spPr bwMode="auto">
          <a:xfrm>
            <a:off x="5548313" y="2895600"/>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9" name="Straight Arrow Connector 8">
            <a:extLst>
              <a:ext uri="{FF2B5EF4-FFF2-40B4-BE49-F238E27FC236}">
                <a16:creationId xmlns:a16="http://schemas.microsoft.com/office/drawing/2014/main" id="{D4E95742-5B04-0346-BF50-152F1D68FFB9}"/>
              </a:ext>
            </a:extLst>
          </p:cNvPr>
          <p:cNvCxnSpPr>
            <a:cxnSpLocks/>
          </p:cNvCxnSpPr>
          <p:nvPr/>
        </p:nvCxnSpPr>
        <p:spPr bwMode="auto">
          <a:xfrm>
            <a:off x="5202238" y="2420938"/>
            <a:ext cx="0" cy="246062"/>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40" name="Straight Arrow Connector 21">
            <a:extLst>
              <a:ext uri="{FF2B5EF4-FFF2-40B4-BE49-F238E27FC236}">
                <a16:creationId xmlns:a16="http://schemas.microsoft.com/office/drawing/2014/main" id="{AF76D308-E965-2742-BF15-176EB66C80EB}"/>
              </a:ext>
            </a:extLst>
          </p:cNvPr>
          <p:cNvCxnSpPr>
            <a:cxnSpLocks/>
          </p:cNvCxnSpPr>
          <p:nvPr/>
        </p:nvCxnSpPr>
        <p:spPr bwMode="auto">
          <a:xfrm>
            <a:off x="6278563" y="3397250"/>
            <a:ext cx="309562"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1" name="Straight Arrow Connector 20">
            <a:extLst>
              <a:ext uri="{FF2B5EF4-FFF2-40B4-BE49-F238E27FC236}">
                <a16:creationId xmlns:a16="http://schemas.microsoft.com/office/drawing/2014/main" id="{74B4E680-9635-D942-8BE5-386F61E2A151}"/>
              </a:ext>
            </a:extLst>
          </p:cNvPr>
          <p:cNvCxnSpPr>
            <a:cxnSpLocks noChangeShapeType="1"/>
          </p:cNvCxnSpPr>
          <p:nvPr/>
        </p:nvCxnSpPr>
        <p:spPr bwMode="auto">
          <a:xfrm>
            <a:off x="6334125" y="2933700"/>
            <a:ext cx="215900" cy="287338"/>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2" name="Straight Arrow Connector 8">
            <a:extLst>
              <a:ext uri="{FF2B5EF4-FFF2-40B4-BE49-F238E27FC236}">
                <a16:creationId xmlns:a16="http://schemas.microsoft.com/office/drawing/2014/main" id="{E568B616-8262-1D43-803E-93C0F9B5AF67}"/>
              </a:ext>
            </a:extLst>
          </p:cNvPr>
          <p:cNvCxnSpPr>
            <a:cxnSpLocks/>
          </p:cNvCxnSpPr>
          <p:nvPr/>
        </p:nvCxnSpPr>
        <p:spPr bwMode="auto">
          <a:xfrm>
            <a:off x="5876925" y="4365625"/>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3" name="Straight Arrow Connector 8">
            <a:extLst>
              <a:ext uri="{FF2B5EF4-FFF2-40B4-BE49-F238E27FC236}">
                <a16:creationId xmlns:a16="http://schemas.microsoft.com/office/drawing/2014/main" id="{8FD19077-8E78-054C-8E5D-1F7AD6294AB1}"/>
              </a:ext>
            </a:extLst>
          </p:cNvPr>
          <p:cNvCxnSpPr>
            <a:cxnSpLocks/>
          </p:cNvCxnSpPr>
          <p:nvPr/>
        </p:nvCxnSpPr>
        <p:spPr bwMode="auto">
          <a:xfrm>
            <a:off x="5359400" y="3536950"/>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4" name="Straight Arrow Connector 8">
            <a:extLst>
              <a:ext uri="{FF2B5EF4-FFF2-40B4-BE49-F238E27FC236}">
                <a16:creationId xmlns:a16="http://schemas.microsoft.com/office/drawing/2014/main" id="{C26FEE82-140D-7946-AAE1-5EA4739DDA7A}"/>
              </a:ext>
            </a:extLst>
          </p:cNvPr>
          <p:cNvCxnSpPr>
            <a:cxnSpLocks/>
          </p:cNvCxnSpPr>
          <p:nvPr/>
        </p:nvCxnSpPr>
        <p:spPr bwMode="auto">
          <a:xfrm>
            <a:off x="5548313" y="4365625"/>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5" name="Straight Arrow Connector 8">
            <a:extLst>
              <a:ext uri="{FF2B5EF4-FFF2-40B4-BE49-F238E27FC236}">
                <a16:creationId xmlns:a16="http://schemas.microsoft.com/office/drawing/2014/main" id="{89977167-A3FA-9845-9B9B-8C49C7A74FF5}"/>
              </a:ext>
            </a:extLst>
          </p:cNvPr>
          <p:cNvCxnSpPr>
            <a:cxnSpLocks/>
          </p:cNvCxnSpPr>
          <p:nvPr/>
        </p:nvCxnSpPr>
        <p:spPr bwMode="auto">
          <a:xfrm>
            <a:off x="6267450" y="4365625"/>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6" name="Straight Arrow Connector 10">
            <a:extLst>
              <a:ext uri="{FF2B5EF4-FFF2-40B4-BE49-F238E27FC236}">
                <a16:creationId xmlns:a16="http://schemas.microsoft.com/office/drawing/2014/main" id="{FCA86075-8657-2347-B571-64557A1D872B}"/>
              </a:ext>
            </a:extLst>
          </p:cNvPr>
          <p:cNvCxnSpPr>
            <a:cxnSpLocks noChangeShapeType="1"/>
          </p:cNvCxnSpPr>
          <p:nvPr/>
        </p:nvCxnSpPr>
        <p:spPr bwMode="auto">
          <a:xfrm>
            <a:off x="6391275" y="4365625"/>
            <a:ext cx="215900" cy="287338"/>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47" name="Straight Arrow Connector 10">
            <a:extLst>
              <a:ext uri="{FF2B5EF4-FFF2-40B4-BE49-F238E27FC236}">
                <a16:creationId xmlns:a16="http://schemas.microsoft.com/office/drawing/2014/main" id="{D740F6C7-7EFE-5943-900B-0399E7047418}"/>
              </a:ext>
            </a:extLst>
          </p:cNvPr>
          <p:cNvCxnSpPr>
            <a:cxnSpLocks noChangeShapeType="1"/>
          </p:cNvCxnSpPr>
          <p:nvPr/>
        </p:nvCxnSpPr>
        <p:spPr bwMode="auto">
          <a:xfrm>
            <a:off x="5292725" y="4860925"/>
            <a:ext cx="215900" cy="287338"/>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8" name="Straight Arrow Connector 8">
            <a:extLst>
              <a:ext uri="{FF2B5EF4-FFF2-40B4-BE49-F238E27FC236}">
                <a16:creationId xmlns:a16="http://schemas.microsoft.com/office/drawing/2014/main" id="{737D3C0F-4260-914C-9AF2-837D93FE0D18}"/>
              </a:ext>
            </a:extLst>
          </p:cNvPr>
          <p:cNvCxnSpPr>
            <a:cxnSpLocks/>
          </p:cNvCxnSpPr>
          <p:nvPr/>
        </p:nvCxnSpPr>
        <p:spPr bwMode="auto">
          <a:xfrm>
            <a:off x="5548313" y="4881563"/>
            <a:ext cx="0" cy="246062"/>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9" name="Straight Arrow Connector 8">
            <a:extLst>
              <a:ext uri="{FF2B5EF4-FFF2-40B4-BE49-F238E27FC236}">
                <a16:creationId xmlns:a16="http://schemas.microsoft.com/office/drawing/2014/main" id="{530FF531-19D3-6E46-9CB4-2B88E0951792}"/>
              </a:ext>
            </a:extLst>
          </p:cNvPr>
          <p:cNvCxnSpPr>
            <a:cxnSpLocks/>
          </p:cNvCxnSpPr>
          <p:nvPr/>
        </p:nvCxnSpPr>
        <p:spPr bwMode="auto">
          <a:xfrm>
            <a:off x="5910263" y="4881563"/>
            <a:ext cx="0" cy="246062"/>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50" name="Straight Arrow Connector 10">
            <a:extLst>
              <a:ext uri="{FF2B5EF4-FFF2-40B4-BE49-F238E27FC236}">
                <a16:creationId xmlns:a16="http://schemas.microsoft.com/office/drawing/2014/main" id="{F687520E-B93D-754E-9B54-027F1F45C0EE}"/>
              </a:ext>
            </a:extLst>
          </p:cNvPr>
          <p:cNvCxnSpPr>
            <a:cxnSpLocks noChangeShapeType="1"/>
          </p:cNvCxnSpPr>
          <p:nvPr/>
        </p:nvCxnSpPr>
        <p:spPr bwMode="auto">
          <a:xfrm>
            <a:off x="5621338" y="4860925"/>
            <a:ext cx="215900" cy="287338"/>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51" name="Straight Arrow Connector 8">
            <a:extLst>
              <a:ext uri="{FF2B5EF4-FFF2-40B4-BE49-F238E27FC236}">
                <a16:creationId xmlns:a16="http://schemas.microsoft.com/office/drawing/2014/main" id="{C5AB701B-BEAE-B044-8536-5FDD0BC122DE}"/>
              </a:ext>
            </a:extLst>
          </p:cNvPr>
          <p:cNvCxnSpPr>
            <a:cxnSpLocks/>
          </p:cNvCxnSpPr>
          <p:nvPr/>
        </p:nvCxnSpPr>
        <p:spPr bwMode="auto">
          <a:xfrm>
            <a:off x="6275388" y="4902200"/>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52" name="Straight Arrow Connector 8">
            <a:extLst>
              <a:ext uri="{FF2B5EF4-FFF2-40B4-BE49-F238E27FC236}">
                <a16:creationId xmlns:a16="http://schemas.microsoft.com/office/drawing/2014/main" id="{290BA216-3AE5-9940-92E0-FB74024253CB}"/>
              </a:ext>
            </a:extLst>
          </p:cNvPr>
          <p:cNvCxnSpPr>
            <a:cxnSpLocks/>
          </p:cNvCxnSpPr>
          <p:nvPr/>
        </p:nvCxnSpPr>
        <p:spPr bwMode="auto">
          <a:xfrm>
            <a:off x="6634163" y="4881563"/>
            <a:ext cx="0" cy="246062"/>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53" name="Straight Arrow Connector 10">
            <a:extLst>
              <a:ext uri="{FF2B5EF4-FFF2-40B4-BE49-F238E27FC236}">
                <a16:creationId xmlns:a16="http://schemas.microsoft.com/office/drawing/2014/main" id="{F24F8034-07B7-7D41-B32D-32EDF93BF640}"/>
              </a:ext>
            </a:extLst>
          </p:cNvPr>
          <p:cNvCxnSpPr>
            <a:cxnSpLocks noChangeShapeType="1"/>
          </p:cNvCxnSpPr>
          <p:nvPr/>
        </p:nvCxnSpPr>
        <p:spPr bwMode="auto">
          <a:xfrm>
            <a:off x="6381750" y="4881563"/>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 name="TextBox 1">
            <a:extLst>
              <a:ext uri="{FF2B5EF4-FFF2-40B4-BE49-F238E27FC236}">
                <a16:creationId xmlns:a16="http://schemas.microsoft.com/office/drawing/2014/main" id="{01567A58-11D7-4346-B824-D64796F59A7D}"/>
              </a:ext>
            </a:extLst>
          </p:cNvPr>
          <p:cNvSpPr txBox="1"/>
          <p:nvPr/>
        </p:nvSpPr>
        <p:spPr>
          <a:xfrm>
            <a:off x="467544" y="6248400"/>
            <a:ext cx="3148619" cy="400110"/>
          </a:xfrm>
          <a:prstGeom prst="rect">
            <a:avLst/>
          </a:prstGeom>
          <a:noFill/>
        </p:spPr>
        <p:txBody>
          <a:bodyPr wrap="none" rtlCol="0">
            <a:spAutoFit/>
          </a:bodyPr>
          <a:lstStyle/>
          <a:p>
            <a:r>
              <a:rPr lang="nb-NO" dirty="0" err="1"/>
              <a:t>Fill</a:t>
            </a:r>
            <a:r>
              <a:rPr lang="nb-NO" dirty="0"/>
              <a:t> in </a:t>
            </a:r>
            <a:r>
              <a:rPr lang="nb-NO" dirty="0" err="1"/>
              <a:t>the</a:t>
            </a:r>
            <a:r>
              <a:rPr lang="nb-NO" dirty="0"/>
              <a:t> </a:t>
            </a:r>
            <a:r>
              <a:rPr lang="nb-NO" dirty="0" err="1"/>
              <a:t>maximum</a:t>
            </a:r>
            <a:r>
              <a:rPr lang="nb-NO" dirty="0"/>
              <a:t> </a:t>
            </a:r>
            <a:r>
              <a:rPr lang="nb-NO" dirty="0" err="1"/>
              <a:t>value</a:t>
            </a:r>
            <a:endParaRPr lang="nb-NO" dirty="0"/>
          </a:p>
        </p:txBody>
      </p:sp>
      <p:sp>
        <p:nvSpPr>
          <p:cNvPr id="3" name="TextBox 2">
            <a:extLst>
              <a:ext uri="{FF2B5EF4-FFF2-40B4-BE49-F238E27FC236}">
                <a16:creationId xmlns:a16="http://schemas.microsoft.com/office/drawing/2014/main" id="{6AF0868B-854D-C647-A46C-040018AFDA61}"/>
              </a:ext>
            </a:extLst>
          </p:cNvPr>
          <p:cNvSpPr txBox="1"/>
          <p:nvPr/>
        </p:nvSpPr>
        <p:spPr>
          <a:xfrm>
            <a:off x="343570" y="2677259"/>
            <a:ext cx="1938351" cy="400110"/>
          </a:xfrm>
          <a:prstGeom prst="rect">
            <a:avLst/>
          </a:prstGeom>
          <a:noFill/>
        </p:spPr>
        <p:txBody>
          <a:bodyPr wrap="none" rtlCol="0">
            <a:spAutoFit/>
          </a:bodyPr>
          <a:lstStyle/>
          <a:p>
            <a:r>
              <a:rPr lang="nb-NO" dirty="0"/>
              <a:t>Scoring </a:t>
            </a:r>
            <a:r>
              <a:rPr lang="nb-NO" dirty="0" err="1"/>
              <a:t>values</a:t>
            </a:r>
            <a:r>
              <a:rPr lang="nb-NO" dirty="0"/>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Number Placeholder 6">
            <a:extLst>
              <a:ext uri="{FF2B5EF4-FFF2-40B4-BE49-F238E27FC236}">
                <a16:creationId xmlns:a16="http://schemas.microsoft.com/office/drawing/2014/main" id="{B85343FE-409C-1948-ADA8-8F416DBDE59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D64D807-E194-644E-B118-1E6A410C7C94}" type="slidenum">
              <a:rPr lang="en-US" altLang="nb-NO" sz="1400" smtClean="0">
                <a:solidFill>
                  <a:srgbClr val="A8B9F6"/>
                </a:solidFill>
              </a:rPr>
              <a:pPr>
                <a:spcBef>
                  <a:spcPct val="0"/>
                </a:spcBef>
                <a:buFontTx/>
                <a:buNone/>
              </a:pPr>
              <a:t>35</a:t>
            </a:fld>
            <a:endParaRPr lang="en-US" altLang="nb-NO" sz="1400">
              <a:solidFill>
                <a:srgbClr val="A8B9F6"/>
              </a:solidFill>
            </a:endParaRPr>
          </a:p>
        </p:txBody>
      </p:sp>
      <p:sp>
        <p:nvSpPr>
          <p:cNvPr id="97282" name="Rectangle 2">
            <a:extLst>
              <a:ext uri="{FF2B5EF4-FFF2-40B4-BE49-F238E27FC236}">
                <a16:creationId xmlns:a16="http://schemas.microsoft.com/office/drawing/2014/main" id="{80938CF1-F0A7-6646-999A-9E6227CC550D}"/>
              </a:ext>
            </a:extLst>
          </p:cNvPr>
          <p:cNvSpPr>
            <a:spLocks noGrp="1" noChangeArrowheads="1"/>
          </p:cNvSpPr>
          <p:nvPr>
            <p:ph type="title"/>
          </p:nvPr>
        </p:nvSpPr>
        <p:spPr/>
        <p:txBody>
          <a:bodyPr/>
          <a:lstStyle/>
          <a:p>
            <a:pPr eaLnBrk="1" hangingPunct="1"/>
            <a:r>
              <a:rPr lang="en-US" altLang="nb-NO" dirty="0"/>
              <a:t>Similar sequences – global alignment</a:t>
            </a:r>
          </a:p>
        </p:txBody>
      </p:sp>
      <p:sp>
        <p:nvSpPr>
          <p:cNvPr id="93187" name="Rectangle 3">
            <a:extLst>
              <a:ext uri="{FF2B5EF4-FFF2-40B4-BE49-F238E27FC236}">
                <a16:creationId xmlns:a16="http://schemas.microsoft.com/office/drawing/2014/main" id="{1217FB07-FDCB-0C4E-97F0-803E8485CD9F}"/>
              </a:ext>
            </a:extLst>
          </p:cNvPr>
          <p:cNvSpPr>
            <a:spLocks noGrp="1" noChangeArrowheads="1"/>
          </p:cNvSpPr>
          <p:nvPr>
            <p:ph type="body" sz="half" idx="1"/>
          </p:nvPr>
        </p:nvSpPr>
        <p:spPr>
          <a:xfrm>
            <a:off x="876300" y="1268413"/>
            <a:ext cx="3619500" cy="4979987"/>
          </a:xfrm>
        </p:spPr>
        <p:txBody>
          <a:bodyPr/>
          <a:lstStyle/>
          <a:p>
            <a:pPr eaLnBrk="1" hangingPunct="1">
              <a:defRPr/>
            </a:pPr>
            <a:r>
              <a:rPr lang="en-US" altLang="nb-NO" sz="2400" dirty="0"/>
              <a:t>How similar?</a:t>
            </a:r>
          </a:p>
          <a:p>
            <a:pPr lvl="1" eaLnBrk="1" hangingPunct="1">
              <a:buFontTx/>
              <a:buNone/>
              <a:defRPr/>
            </a:pPr>
            <a:r>
              <a:rPr lang="en-US" altLang="nb-NO" sz="2000" dirty="0">
                <a:latin typeface="Courier New" panose="02070309020205020404" pitchFamily="49" charset="0"/>
              </a:rPr>
              <a:t>acggattgc</a:t>
            </a:r>
          </a:p>
          <a:p>
            <a:pPr lvl="1" eaLnBrk="1" hangingPunct="1">
              <a:buFontTx/>
              <a:buNone/>
              <a:defRPr/>
            </a:pPr>
            <a:r>
              <a:rPr lang="en-US" altLang="nb-NO" sz="2000" dirty="0">
                <a:latin typeface="Courier New" panose="02070309020205020404" pitchFamily="49" charset="0"/>
              </a:rPr>
              <a:t>ttaggatg</a:t>
            </a:r>
          </a:p>
          <a:p>
            <a:pPr lvl="1" eaLnBrk="1" hangingPunct="1">
              <a:buFontTx/>
              <a:buNone/>
              <a:defRPr/>
            </a:pPr>
            <a:endParaRPr lang="en-US" altLang="nb-NO" sz="2000" dirty="0">
              <a:latin typeface="Courier New" panose="02070309020205020404" pitchFamily="49" charset="0"/>
            </a:endParaRPr>
          </a:p>
          <a:p>
            <a:pPr lvl="1" eaLnBrk="1" hangingPunct="1">
              <a:defRPr/>
            </a:pPr>
            <a:endParaRPr lang="en-US" altLang="nb-NO" sz="2000" dirty="0"/>
          </a:p>
          <a:p>
            <a:pPr lvl="1" eaLnBrk="1" hangingPunct="1">
              <a:defRPr/>
            </a:pPr>
            <a:r>
              <a:rPr lang="en-US" altLang="nb-NO" sz="2000" dirty="0"/>
              <a:t>Match = 1</a:t>
            </a:r>
          </a:p>
          <a:p>
            <a:pPr lvl="1" eaLnBrk="1" hangingPunct="1">
              <a:defRPr/>
            </a:pPr>
            <a:r>
              <a:rPr lang="en-US" altLang="nb-NO" sz="2000" dirty="0"/>
              <a:t>Mismatch = -1</a:t>
            </a:r>
          </a:p>
          <a:p>
            <a:pPr lvl="1" eaLnBrk="1" hangingPunct="1">
              <a:defRPr/>
            </a:pPr>
            <a:r>
              <a:rPr lang="en-US" altLang="nb-NO" sz="2000" dirty="0"/>
              <a:t>Gap = -1</a:t>
            </a:r>
          </a:p>
          <a:p>
            <a:pPr lvl="1" eaLnBrk="1" hangingPunct="1">
              <a:defRPr/>
            </a:pPr>
            <a:endParaRPr lang="en-US" altLang="nb-NO" sz="2000" dirty="0"/>
          </a:p>
          <a:p>
            <a:pPr marL="457200" lvl="1" indent="0" eaLnBrk="1" hangingPunct="1">
              <a:buFontTx/>
              <a:buNone/>
              <a:defRPr/>
            </a:pPr>
            <a:endParaRPr lang="en-US" altLang="nb-NO" sz="2000" dirty="0"/>
          </a:p>
          <a:p>
            <a:pPr eaLnBrk="1" hangingPunct="1">
              <a:buFont typeface="Wingdings" pitchFamily="2" charset="2"/>
              <a:buNone/>
              <a:defRPr/>
            </a:pPr>
            <a:endParaRPr lang="en-US" altLang="nb-NO" sz="2400" dirty="0"/>
          </a:p>
          <a:p>
            <a:pPr eaLnBrk="1" hangingPunct="1">
              <a:defRPr/>
            </a:pPr>
            <a:endParaRPr lang="en-US" altLang="nb-NO" sz="2400" dirty="0"/>
          </a:p>
        </p:txBody>
      </p:sp>
      <p:graphicFrame>
        <p:nvGraphicFramePr>
          <p:cNvPr id="832651" name="Group 139">
            <a:extLst>
              <a:ext uri="{FF2B5EF4-FFF2-40B4-BE49-F238E27FC236}">
                <a16:creationId xmlns:a16="http://schemas.microsoft.com/office/drawing/2014/main" id="{8B8CB2EA-6C23-1845-B6E6-F9C5062ED66C}"/>
              </a:ext>
            </a:extLst>
          </p:cNvPr>
          <p:cNvGraphicFramePr>
            <a:graphicFrameLocks noGrp="1"/>
          </p:cNvGraphicFramePr>
          <p:nvPr>
            <p:ph sz="half" idx="2"/>
          </p:nvPr>
        </p:nvGraphicFramePr>
        <p:xfrm>
          <a:off x="4648200" y="1524000"/>
          <a:ext cx="3981450" cy="4911728"/>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gridCol w="361950">
                  <a:extLst>
                    <a:ext uri="{9D8B030D-6E8A-4147-A177-3AD203B41FA5}">
                      <a16:colId xmlns:a16="http://schemas.microsoft.com/office/drawing/2014/main" val="20010"/>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-9</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900" b="1" i="0" u="none" strike="noStrike" cap="none" normalizeH="0" baseline="-25000" dirty="0">
                          <a:ln>
                            <a:noFill/>
                          </a:ln>
                          <a:solidFill>
                            <a:srgbClr val="FF0000"/>
                          </a:solidFill>
                          <a:effectLst/>
                          <a:latin typeface="Arial" charset="0"/>
                          <a:ea typeface="ＭＳ Ｐゴシック" charset="0"/>
                          <a:cs typeface="ＭＳ Ｐゴシック" charset="0"/>
                        </a:rPr>
                        <a:t>-1</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,-2,-2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2,-2</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,-3,-3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-4,-4,-</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-2,-3,</a:t>
                      </a:r>
                      <a:r>
                        <a:rPr kumimoji="0" lang="en-US" sz="900" b="1" i="0" u="none" strike="noStrike" cap="none" normalizeH="0" baseline="-25000" dirty="0">
                          <a:ln>
                            <a:noFill/>
                          </a:ln>
                          <a:solidFill>
                            <a:srgbClr val="FF0000"/>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-3,-3</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-4,-4</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-1</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-3,-3,-</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-4,-4,-5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-5,-4,</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-1,-</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3,-4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-2,-2,-</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-6,-5,</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3,-3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-4,-1,</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0,</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-1,-3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4,-</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7</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a:t>
                      </a: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-4,-4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-5,-4,-1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900" b="0" i="0" u="none" strike="noStrike" cap="none" normalizeH="0" baseline="-25000" dirty="0">
                          <a:ln>
                            <a:noFill/>
                          </a:ln>
                          <a:solidFill>
                            <a:srgbClr val="FF0000"/>
                          </a:solidFill>
                          <a:effectLst/>
                          <a:latin typeface="Arial" charset="0"/>
                          <a:ea typeface="ＭＳ Ｐゴシック" charset="0"/>
                          <a:cs typeface="ＭＳ Ｐゴシック" charset="0"/>
                        </a:rPr>
                        <a:t>-1,-1</a:t>
                      </a:r>
                      <a:r>
                        <a:rPr kumimoji="0" lang="en-US" sz="900" b="0" i="0" u="none" strike="noStrike" cap="none" normalizeH="0" baseline="-2500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9"/>
                  </a:ext>
                </a:extLst>
              </a:tr>
            </a:tbl>
          </a:graphicData>
        </a:graphic>
      </p:graphicFrame>
      <p:cxnSp>
        <p:nvCxnSpPr>
          <p:cNvPr id="97418" name="Straight Arrow Connector 2">
            <a:extLst>
              <a:ext uri="{FF2B5EF4-FFF2-40B4-BE49-F238E27FC236}">
                <a16:creationId xmlns:a16="http://schemas.microsoft.com/office/drawing/2014/main" id="{241F90D0-73D1-0F4F-BDB7-EC54F43356F0}"/>
              </a:ext>
            </a:extLst>
          </p:cNvPr>
          <p:cNvCxnSpPr>
            <a:cxnSpLocks noChangeShapeType="1"/>
          </p:cNvCxnSpPr>
          <p:nvPr/>
        </p:nvCxnSpPr>
        <p:spPr bwMode="auto">
          <a:xfrm>
            <a:off x="5292725" y="2420938"/>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19" name="Straight Arrow Connector 10">
            <a:extLst>
              <a:ext uri="{FF2B5EF4-FFF2-40B4-BE49-F238E27FC236}">
                <a16:creationId xmlns:a16="http://schemas.microsoft.com/office/drawing/2014/main" id="{5BB19827-7802-C740-ADA0-6DE029FC6267}"/>
              </a:ext>
            </a:extLst>
          </p:cNvPr>
          <p:cNvCxnSpPr>
            <a:cxnSpLocks noChangeShapeType="1"/>
          </p:cNvCxnSpPr>
          <p:nvPr/>
        </p:nvCxnSpPr>
        <p:spPr bwMode="auto">
          <a:xfrm>
            <a:off x="5292725" y="3386138"/>
            <a:ext cx="215900" cy="287337"/>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20" name="Straight Arrow Connector 11">
            <a:extLst>
              <a:ext uri="{FF2B5EF4-FFF2-40B4-BE49-F238E27FC236}">
                <a16:creationId xmlns:a16="http://schemas.microsoft.com/office/drawing/2014/main" id="{CDE7726B-F83A-7948-9F5F-1DA93989AF46}"/>
              </a:ext>
            </a:extLst>
          </p:cNvPr>
          <p:cNvCxnSpPr>
            <a:cxnSpLocks noChangeShapeType="1"/>
          </p:cNvCxnSpPr>
          <p:nvPr/>
        </p:nvCxnSpPr>
        <p:spPr bwMode="auto">
          <a:xfrm>
            <a:off x="5661025" y="2420938"/>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1" name="Straight Arrow Connector 12">
            <a:extLst>
              <a:ext uri="{FF2B5EF4-FFF2-40B4-BE49-F238E27FC236}">
                <a16:creationId xmlns:a16="http://schemas.microsoft.com/office/drawing/2014/main" id="{781842BF-A722-EA4F-867F-BC033D6E6E0E}"/>
              </a:ext>
            </a:extLst>
          </p:cNvPr>
          <p:cNvCxnSpPr>
            <a:cxnSpLocks/>
          </p:cNvCxnSpPr>
          <p:nvPr/>
        </p:nvCxnSpPr>
        <p:spPr bwMode="auto">
          <a:xfrm>
            <a:off x="5567363" y="2916238"/>
            <a:ext cx="309562"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2" name="Straight Arrow Connector 15">
            <a:extLst>
              <a:ext uri="{FF2B5EF4-FFF2-40B4-BE49-F238E27FC236}">
                <a16:creationId xmlns:a16="http://schemas.microsoft.com/office/drawing/2014/main" id="{0D39FBFB-8C2E-0D4C-BEB5-76EA1F342D67}"/>
              </a:ext>
            </a:extLst>
          </p:cNvPr>
          <p:cNvCxnSpPr>
            <a:cxnSpLocks noChangeShapeType="1"/>
          </p:cNvCxnSpPr>
          <p:nvPr/>
        </p:nvCxnSpPr>
        <p:spPr bwMode="auto">
          <a:xfrm>
            <a:off x="5661025" y="2924175"/>
            <a:ext cx="215900" cy="288925"/>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3" name="Straight Arrow Connector 17">
            <a:extLst>
              <a:ext uri="{FF2B5EF4-FFF2-40B4-BE49-F238E27FC236}">
                <a16:creationId xmlns:a16="http://schemas.microsoft.com/office/drawing/2014/main" id="{520734D2-49CB-D349-90F5-8DE2BF2A68A4}"/>
              </a:ext>
            </a:extLst>
          </p:cNvPr>
          <p:cNvCxnSpPr>
            <a:cxnSpLocks/>
          </p:cNvCxnSpPr>
          <p:nvPr/>
        </p:nvCxnSpPr>
        <p:spPr bwMode="auto">
          <a:xfrm>
            <a:off x="5548313" y="3860800"/>
            <a:ext cx="309562" cy="0"/>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24" name="Straight Arrow Connector 20">
            <a:extLst>
              <a:ext uri="{FF2B5EF4-FFF2-40B4-BE49-F238E27FC236}">
                <a16:creationId xmlns:a16="http://schemas.microsoft.com/office/drawing/2014/main" id="{2CB9ED38-72E7-004E-8E61-F3990676ADBC}"/>
              </a:ext>
            </a:extLst>
          </p:cNvPr>
          <p:cNvCxnSpPr>
            <a:cxnSpLocks noChangeShapeType="1"/>
          </p:cNvCxnSpPr>
          <p:nvPr/>
        </p:nvCxnSpPr>
        <p:spPr bwMode="auto">
          <a:xfrm>
            <a:off x="6070600" y="2420938"/>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5" name="Straight Arrow Connector 21">
            <a:extLst>
              <a:ext uri="{FF2B5EF4-FFF2-40B4-BE49-F238E27FC236}">
                <a16:creationId xmlns:a16="http://schemas.microsoft.com/office/drawing/2014/main" id="{1F89DB61-052C-3A46-8960-7C97A3896E42}"/>
              </a:ext>
            </a:extLst>
          </p:cNvPr>
          <p:cNvCxnSpPr>
            <a:cxnSpLocks/>
          </p:cNvCxnSpPr>
          <p:nvPr/>
        </p:nvCxnSpPr>
        <p:spPr bwMode="auto">
          <a:xfrm>
            <a:off x="5976938" y="2924175"/>
            <a:ext cx="309562"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6" name="Straight Arrow Connector 22">
            <a:extLst>
              <a:ext uri="{FF2B5EF4-FFF2-40B4-BE49-F238E27FC236}">
                <a16:creationId xmlns:a16="http://schemas.microsoft.com/office/drawing/2014/main" id="{E8CC54E4-0461-E04A-B1F5-713131DC416C}"/>
              </a:ext>
            </a:extLst>
          </p:cNvPr>
          <p:cNvCxnSpPr>
            <a:cxnSpLocks/>
          </p:cNvCxnSpPr>
          <p:nvPr/>
        </p:nvCxnSpPr>
        <p:spPr bwMode="auto">
          <a:xfrm>
            <a:off x="5930900" y="3386138"/>
            <a:ext cx="309563"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7" name="Straight Arrow Connector 23">
            <a:extLst>
              <a:ext uri="{FF2B5EF4-FFF2-40B4-BE49-F238E27FC236}">
                <a16:creationId xmlns:a16="http://schemas.microsoft.com/office/drawing/2014/main" id="{A987B7B8-40D9-1844-82B4-D588939C223F}"/>
              </a:ext>
            </a:extLst>
          </p:cNvPr>
          <p:cNvCxnSpPr>
            <a:cxnSpLocks noChangeShapeType="1"/>
          </p:cNvCxnSpPr>
          <p:nvPr/>
        </p:nvCxnSpPr>
        <p:spPr bwMode="auto">
          <a:xfrm>
            <a:off x="5978525" y="2940050"/>
            <a:ext cx="215900" cy="288925"/>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8" name="Straight Arrow Connector 24">
            <a:extLst>
              <a:ext uri="{FF2B5EF4-FFF2-40B4-BE49-F238E27FC236}">
                <a16:creationId xmlns:a16="http://schemas.microsoft.com/office/drawing/2014/main" id="{2AFE1C56-0979-4C42-9A7F-B9A44E8EF3ED}"/>
              </a:ext>
            </a:extLst>
          </p:cNvPr>
          <p:cNvCxnSpPr>
            <a:cxnSpLocks/>
          </p:cNvCxnSpPr>
          <p:nvPr/>
        </p:nvCxnSpPr>
        <p:spPr bwMode="auto">
          <a:xfrm>
            <a:off x="5976938" y="3860800"/>
            <a:ext cx="309562"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29" name="Straight Arrow Connector 25">
            <a:extLst>
              <a:ext uri="{FF2B5EF4-FFF2-40B4-BE49-F238E27FC236}">
                <a16:creationId xmlns:a16="http://schemas.microsoft.com/office/drawing/2014/main" id="{9E335F88-1219-4943-BCEE-FFD7F26D0787}"/>
              </a:ext>
            </a:extLst>
          </p:cNvPr>
          <p:cNvCxnSpPr>
            <a:cxnSpLocks noChangeShapeType="1"/>
          </p:cNvCxnSpPr>
          <p:nvPr/>
        </p:nvCxnSpPr>
        <p:spPr bwMode="auto">
          <a:xfrm>
            <a:off x="5915025" y="3402013"/>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0" name="Straight Arrow Connector 10">
            <a:extLst>
              <a:ext uri="{FF2B5EF4-FFF2-40B4-BE49-F238E27FC236}">
                <a16:creationId xmlns:a16="http://schemas.microsoft.com/office/drawing/2014/main" id="{53882D05-4C31-B84D-B81E-CEA45C546199}"/>
              </a:ext>
            </a:extLst>
          </p:cNvPr>
          <p:cNvCxnSpPr>
            <a:cxnSpLocks noChangeShapeType="1"/>
          </p:cNvCxnSpPr>
          <p:nvPr/>
        </p:nvCxnSpPr>
        <p:spPr bwMode="auto">
          <a:xfrm>
            <a:off x="5613400" y="3836988"/>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1" name="Straight Arrow Connector 10">
            <a:extLst>
              <a:ext uri="{FF2B5EF4-FFF2-40B4-BE49-F238E27FC236}">
                <a16:creationId xmlns:a16="http://schemas.microsoft.com/office/drawing/2014/main" id="{670F1595-7F0E-E847-A490-609409268856}"/>
              </a:ext>
            </a:extLst>
          </p:cNvPr>
          <p:cNvCxnSpPr>
            <a:cxnSpLocks noChangeShapeType="1"/>
          </p:cNvCxnSpPr>
          <p:nvPr/>
        </p:nvCxnSpPr>
        <p:spPr bwMode="auto">
          <a:xfrm>
            <a:off x="6027738" y="3951288"/>
            <a:ext cx="215900" cy="287337"/>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32" name="Straight Arrow Connector 8">
            <a:extLst>
              <a:ext uri="{FF2B5EF4-FFF2-40B4-BE49-F238E27FC236}">
                <a16:creationId xmlns:a16="http://schemas.microsoft.com/office/drawing/2014/main" id="{943E8E7F-3E6F-C741-99A7-5EB24296662B}"/>
              </a:ext>
            </a:extLst>
          </p:cNvPr>
          <p:cNvCxnSpPr>
            <a:cxnSpLocks/>
          </p:cNvCxnSpPr>
          <p:nvPr/>
        </p:nvCxnSpPr>
        <p:spPr bwMode="auto">
          <a:xfrm>
            <a:off x="5219700" y="2895600"/>
            <a:ext cx="0" cy="246063"/>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33" name="Straight Arrow Connector 8">
            <a:extLst>
              <a:ext uri="{FF2B5EF4-FFF2-40B4-BE49-F238E27FC236}">
                <a16:creationId xmlns:a16="http://schemas.microsoft.com/office/drawing/2014/main" id="{87DF9010-80F7-8746-AE4D-3E94BF62BB2A}"/>
              </a:ext>
            </a:extLst>
          </p:cNvPr>
          <p:cNvCxnSpPr>
            <a:cxnSpLocks/>
          </p:cNvCxnSpPr>
          <p:nvPr/>
        </p:nvCxnSpPr>
        <p:spPr bwMode="auto">
          <a:xfrm>
            <a:off x="5207000" y="3384550"/>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4" name="Straight Arrow Connector 8">
            <a:extLst>
              <a:ext uri="{FF2B5EF4-FFF2-40B4-BE49-F238E27FC236}">
                <a16:creationId xmlns:a16="http://schemas.microsoft.com/office/drawing/2014/main" id="{76F1A6D4-2F1A-BD48-B62C-6BE9323C6464}"/>
              </a:ext>
            </a:extLst>
          </p:cNvPr>
          <p:cNvCxnSpPr>
            <a:cxnSpLocks/>
          </p:cNvCxnSpPr>
          <p:nvPr/>
        </p:nvCxnSpPr>
        <p:spPr bwMode="auto">
          <a:xfrm>
            <a:off x="5207000" y="3878263"/>
            <a:ext cx="0" cy="246062"/>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5" name="Straight Arrow Connector 8">
            <a:extLst>
              <a:ext uri="{FF2B5EF4-FFF2-40B4-BE49-F238E27FC236}">
                <a16:creationId xmlns:a16="http://schemas.microsoft.com/office/drawing/2014/main" id="{C195C71A-10D1-D445-87D6-1270B215061A}"/>
              </a:ext>
            </a:extLst>
          </p:cNvPr>
          <p:cNvCxnSpPr>
            <a:cxnSpLocks/>
          </p:cNvCxnSpPr>
          <p:nvPr/>
        </p:nvCxnSpPr>
        <p:spPr bwMode="auto">
          <a:xfrm>
            <a:off x="5207000" y="4365625"/>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6" name="Straight Arrow Connector 20">
            <a:extLst>
              <a:ext uri="{FF2B5EF4-FFF2-40B4-BE49-F238E27FC236}">
                <a16:creationId xmlns:a16="http://schemas.microsoft.com/office/drawing/2014/main" id="{2FAE7C42-7979-914B-B3A4-EFDA12488295}"/>
              </a:ext>
            </a:extLst>
          </p:cNvPr>
          <p:cNvCxnSpPr>
            <a:cxnSpLocks noChangeShapeType="1"/>
          </p:cNvCxnSpPr>
          <p:nvPr/>
        </p:nvCxnSpPr>
        <p:spPr bwMode="auto">
          <a:xfrm>
            <a:off x="6372225" y="2420938"/>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7" name="Straight Arrow Connector 21">
            <a:extLst>
              <a:ext uri="{FF2B5EF4-FFF2-40B4-BE49-F238E27FC236}">
                <a16:creationId xmlns:a16="http://schemas.microsoft.com/office/drawing/2014/main" id="{B8D7AB89-2412-864E-81AE-FC06D09091DF}"/>
              </a:ext>
            </a:extLst>
          </p:cNvPr>
          <p:cNvCxnSpPr>
            <a:cxnSpLocks/>
          </p:cNvCxnSpPr>
          <p:nvPr/>
        </p:nvCxnSpPr>
        <p:spPr bwMode="auto">
          <a:xfrm>
            <a:off x="6326188" y="2921000"/>
            <a:ext cx="307975"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8" name="Straight Arrow Connector 8">
            <a:extLst>
              <a:ext uri="{FF2B5EF4-FFF2-40B4-BE49-F238E27FC236}">
                <a16:creationId xmlns:a16="http://schemas.microsoft.com/office/drawing/2014/main" id="{038C8CCC-CA5E-904A-81A3-7F597E80BAB9}"/>
              </a:ext>
            </a:extLst>
          </p:cNvPr>
          <p:cNvCxnSpPr>
            <a:cxnSpLocks/>
          </p:cNvCxnSpPr>
          <p:nvPr/>
        </p:nvCxnSpPr>
        <p:spPr bwMode="auto">
          <a:xfrm>
            <a:off x="5548313" y="2895600"/>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39" name="Straight Arrow Connector 8">
            <a:extLst>
              <a:ext uri="{FF2B5EF4-FFF2-40B4-BE49-F238E27FC236}">
                <a16:creationId xmlns:a16="http://schemas.microsoft.com/office/drawing/2014/main" id="{D4E95742-5B04-0346-BF50-152F1D68FFB9}"/>
              </a:ext>
            </a:extLst>
          </p:cNvPr>
          <p:cNvCxnSpPr>
            <a:cxnSpLocks/>
          </p:cNvCxnSpPr>
          <p:nvPr/>
        </p:nvCxnSpPr>
        <p:spPr bwMode="auto">
          <a:xfrm>
            <a:off x="5202238" y="2420938"/>
            <a:ext cx="0" cy="246062"/>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40" name="Straight Arrow Connector 21">
            <a:extLst>
              <a:ext uri="{FF2B5EF4-FFF2-40B4-BE49-F238E27FC236}">
                <a16:creationId xmlns:a16="http://schemas.microsoft.com/office/drawing/2014/main" id="{AF76D308-E965-2742-BF15-176EB66C80EB}"/>
              </a:ext>
            </a:extLst>
          </p:cNvPr>
          <p:cNvCxnSpPr>
            <a:cxnSpLocks/>
          </p:cNvCxnSpPr>
          <p:nvPr/>
        </p:nvCxnSpPr>
        <p:spPr bwMode="auto">
          <a:xfrm>
            <a:off x="6278563" y="3397250"/>
            <a:ext cx="309562" cy="0"/>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1" name="Straight Arrow Connector 20">
            <a:extLst>
              <a:ext uri="{FF2B5EF4-FFF2-40B4-BE49-F238E27FC236}">
                <a16:creationId xmlns:a16="http://schemas.microsoft.com/office/drawing/2014/main" id="{74B4E680-9635-D942-8BE5-386F61E2A151}"/>
              </a:ext>
            </a:extLst>
          </p:cNvPr>
          <p:cNvCxnSpPr>
            <a:cxnSpLocks noChangeShapeType="1"/>
          </p:cNvCxnSpPr>
          <p:nvPr/>
        </p:nvCxnSpPr>
        <p:spPr bwMode="auto">
          <a:xfrm>
            <a:off x="6334125" y="2933700"/>
            <a:ext cx="215900" cy="287338"/>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2" name="Straight Arrow Connector 8">
            <a:extLst>
              <a:ext uri="{FF2B5EF4-FFF2-40B4-BE49-F238E27FC236}">
                <a16:creationId xmlns:a16="http://schemas.microsoft.com/office/drawing/2014/main" id="{E568B616-8262-1D43-803E-93C0F9B5AF67}"/>
              </a:ext>
            </a:extLst>
          </p:cNvPr>
          <p:cNvCxnSpPr>
            <a:cxnSpLocks/>
          </p:cNvCxnSpPr>
          <p:nvPr/>
        </p:nvCxnSpPr>
        <p:spPr bwMode="auto">
          <a:xfrm>
            <a:off x="5876925" y="4365625"/>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3" name="Straight Arrow Connector 8">
            <a:extLst>
              <a:ext uri="{FF2B5EF4-FFF2-40B4-BE49-F238E27FC236}">
                <a16:creationId xmlns:a16="http://schemas.microsoft.com/office/drawing/2014/main" id="{8FD19077-8E78-054C-8E5D-1F7AD6294AB1}"/>
              </a:ext>
            </a:extLst>
          </p:cNvPr>
          <p:cNvCxnSpPr>
            <a:cxnSpLocks/>
          </p:cNvCxnSpPr>
          <p:nvPr/>
        </p:nvCxnSpPr>
        <p:spPr bwMode="auto">
          <a:xfrm>
            <a:off x="5359400" y="3536950"/>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4" name="Straight Arrow Connector 8">
            <a:extLst>
              <a:ext uri="{FF2B5EF4-FFF2-40B4-BE49-F238E27FC236}">
                <a16:creationId xmlns:a16="http://schemas.microsoft.com/office/drawing/2014/main" id="{C26FEE82-140D-7946-AAE1-5EA4739DDA7A}"/>
              </a:ext>
            </a:extLst>
          </p:cNvPr>
          <p:cNvCxnSpPr>
            <a:cxnSpLocks/>
          </p:cNvCxnSpPr>
          <p:nvPr/>
        </p:nvCxnSpPr>
        <p:spPr bwMode="auto">
          <a:xfrm>
            <a:off x="5548313" y="4365625"/>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5" name="Straight Arrow Connector 8">
            <a:extLst>
              <a:ext uri="{FF2B5EF4-FFF2-40B4-BE49-F238E27FC236}">
                <a16:creationId xmlns:a16="http://schemas.microsoft.com/office/drawing/2014/main" id="{89977167-A3FA-9845-9B9B-8C49C7A74FF5}"/>
              </a:ext>
            </a:extLst>
          </p:cNvPr>
          <p:cNvCxnSpPr>
            <a:cxnSpLocks/>
          </p:cNvCxnSpPr>
          <p:nvPr/>
        </p:nvCxnSpPr>
        <p:spPr bwMode="auto">
          <a:xfrm>
            <a:off x="6267450" y="4365625"/>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6" name="Straight Arrow Connector 10">
            <a:extLst>
              <a:ext uri="{FF2B5EF4-FFF2-40B4-BE49-F238E27FC236}">
                <a16:creationId xmlns:a16="http://schemas.microsoft.com/office/drawing/2014/main" id="{FCA86075-8657-2347-B571-64557A1D872B}"/>
              </a:ext>
            </a:extLst>
          </p:cNvPr>
          <p:cNvCxnSpPr>
            <a:cxnSpLocks noChangeShapeType="1"/>
          </p:cNvCxnSpPr>
          <p:nvPr/>
        </p:nvCxnSpPr>
        <p:spPr bwMode="auto">
          <a:xfrm>
            <a:off x="6391275" y="4365625"/>
            <a:ext cx="215900" cy="287338"/>
          </a:xfrm>
          <a:prstGeom prst="straightConnector1">
            <a:avLst/>
          </a:prstGeom>
          <a:noFill/>
          <a:ln w="12700" cap="rnd"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7447" name="Straight Arrow Connector 10">
            <a:extLst>
              <a:ext uri="{FF2B5EF4-FFF2-40B4-BE49-F238E27FC236}">
                <a16:creationId xmlns:a16="http://schemas.microsoft.com/office/drawing/2014/main" id="{D740F6C7-7EFE-5943-900B-0399E7047418}"/>
              </a:ext>
            </a:extLst>
          </p:cNvPr>
          <p:cNvCxnSpPr>
            <a:cxnSpLocks noChangeShapeType="1"/>
          </p:cNvCxnSpPr>
          <p:nvPr/>
        </p:nvCxnSpPr>
        <p:spPr bwMode="auto">
          <a:xfrm>
            <a:off x="5292725" y="4860925"/>
            <a:ext cx="215900" cy="287338"/>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8" name="Straight Arrow Connector 8">
            <a:extLst>
              <a:ext uri="{FF2B5EF4-FFF2-40B4-BE49-F238E27FC236}">
                <a16:creationId xmlns:a16="http://schemas.microsoft.com/office/drawing/2014/main" id="{737D3C0F-4260-914C-9AF2-837D93FE0D18}"/>
              </a:ext>
            </a:extLst>
          </p:cNvPr>
          <p:cNvCxnSpPr>
            <a:cxnSpLocks/>
          </p:cNvCxnSpPr>
          <p:nvPr/>
        </p:nvCxnSpPr>
        <p:spPr bwMode="auto">
          <a:xfrm>
            <a:off x="5548313" y="4881563"/>
            <a:ext cx="0" cy="246062"/>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49" name="Straight Arrow Connector 8">
            <a:extLst>
              <a:ext uri="{FF2B5EF4-FFF2-40B4-BE49-F238E27FC236}">
                <a16:creationId xmlns:a16="http://schemas.microsoft.com/office/drawing/2014/main" id="{530FF531-19D3-6E46-9CB4-2B88E0951792}"/>
              </a:ext>
            </a:extLst>
          </p:cNvPr>
          <p:cNvCxnSpPr>
            <a:cxnSpLocks/>
          </p:cNvCxnSpPr>
          <p:nvPr/>
        </p:nvCxnSpPr>
        <p:spPr bwMode="auto">
          <a:xfrm>
            <a:off x="5910263" y="4881563"/>
            <a:ext cx="0" cy="246062"/>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50" name="Straight Arrow Connector 10">
            <a:extLst>
              <a:ext uri="{FF2B5EF4-FFF2-40B4-BE49-F238E27FC236}">
                <a16:creationId xmlns:a16="http://schemas.microsoft.com/office/drawing/2014/main" id="{F687520E-B93D-754E-9B54-027F1F45C0EE}"/>
              </a:ext>
            </a:extLst>
          </p:cNvPr>
          <p:cNvCxnSpPr>
            <a:cxnSpLocks noChangeShapeType="1"/>
          </p:cNvCxnSpPr>
          <p:nvPr/>
        </p:nvCxnSpPr>
        <p:spPr bwMode="auto">
          <a:xfrm>
            <a:off x="5621338" y="4860925"/>
            <a:ext cx="215900" cy="287338"/>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51" name="Straight Arrow Connector 8">
            <a:extLst>
              <a:ext uri="{FF2B5EF4-FFF2-40B4-BE49-F238E27FC236}">
                <a16:creationId xmlns:a16="http://schemas.microsoft.com/office/drawing/2014/main" id="{C5AB701B-BEAE-B044-8536-5FDD0BC122DE}"/>
              </a:ext>
            </a:extLst>
          </p:cNvPr>
          <p:cNvCxnSpPr>
            <a:cxnSpLocks/>
          </p:cNvCxnSpPr>
          <p:nvPr/>
        </p:nvCxnSpPr>
        <p:spPr bwMode="auto">
          <a:xfrm>
            <a:off x="6275388" y="4902200"/>
            <a:ext cx="0" cy="246063"/>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52" name="Straight Arrow Connector 8">
            <a:extLst>
              <a:ext uri="{FF2B5EF4-FFF2-40B4-BE49-F238E27FC236}">
                <a16:creationId xmlns:a16="http://schemas.microsoft.com/office/drawing/2014/main" id="{290BA216-3AE5-9940-92E0-FB74024253CB}"/>
              </a:ext>
            </a:extLst>
          </p:cNvPr>
          <p:cNvCxnSpPr>
            <a:cxnSpLocks/>
          </p:cNvCxnSpPr>
          <p:nvPr/>
        </p:nvCxnSpPr>
        <p:spPr bwMode="auto">
          <a:xfrm>
            <a:off x="6634163" y="4881563"/>
            <a:ext cx="0" cy="246062"/>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7453" name="Straight Arrow Connector 10">
            <a:extLst>
              <a:ext uri="{FF2B5EF4-FFF2-40B4-BE49-F238E27FC236}">
                <a16:creationId xmlns:a16="http://schemas.microsoft.com/office/drawing/2014/main" id="{F24F8034-07B7-7D41-B32D-32EDF93BF640}"/>
              </a:ext>
            </a:extLst>
          </p:cNvPr>
          <p:cNvCxnSpPr>
            <a:cxnSpLocks noChangeShapeType="1"/>
          </p:cNvCxnSpPr>
          <p:nvPr/>
        </p:nvCxnSpPr>
        <p:spPr bwMode="auto">
          <a:xfrm>
            <a:off x="6381750" y="4881563"/>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 name="TextBox 2">
            <a:extLst>
              <a:ext uri="{FF2B5EF4-FFF2-40B4-BE49-F238E27FC236}">
                <a16:creationId xmlns:a16="http://schemas.microsoft.com/office/drawing/2014/main" id="{6AF0868B-854D-C647-A46C-040018AFDA61}"/>
              </a:ext>
            </a:extLst>
          </p:cNvPr>
          <p:cNvSpPr txBox="1"/>
          <p:nvPr/>
        </p:nvSpPr>
        <p:spPr>
          <a:xfrm>
            <a:off x="343570" y="2677259"/>
            <a:ext cx="1938351" cy="400110"/>
          </a:xfrm>
          <a:prstGeom prst="rect">
            <a:avLst/>
          </a:prstGeom>
          <a:noFill/>
        </p:spPr>
        <p:txBody>
          <a:bodyPr wrap="none" rtlCol="0">
            <a:spAutoFit/>
          </a:bodyPr>
          <a:lstStyle/>
          <a:p>
            <a:r>
              <a:rPr lang="nb-NO" dirty="0"/>
              <a:t>Scoring </a:t>
            </a:r>
            <a:r>
              <a:rPr lang="nb-NO" dirty="0" err="1"/>
              <a:t>values</a:t>
            </a:r>
            <a:r>
              <a:rPr lang="nb-NO" dirty="0"/>
              <a:t>:</a:t>
            </a:r>
          </a:p>
        </p:txBody>
      </p:sp>
      <p:pic>
        <p:nvPicPr>
          <p:cNvPr id="5" name="Picture 4">
            <a:extLst>
              <a:ext uri="{FF2B5EF4-FFF2-40B4-BE49-F238E27FC236}">
                <a16:creationId xmlns:a16="http://schemas.microsoft.com/office/drawing/2014/main" id="{0CAC912D-8F33-6D4C-9CEA-192C7E285379}"/>
              </a:ext>
            </a:extLst>
          </p:cNvPr>
          <p:cNvPicPr>
            <a:picLocks noChangeAspect="1"/>
          </p:cNvPicPr>
          <p:nvPr/>
        </p:nvPicPr>
        <p:blipFill>
          <a:blip r:embed="rId3"/>
          <a:stretch>
            <a:fillRect/>
          </a:stretch>
        </p:blipFill>
        <p:spPr>
          <a:xfrm>
            <a:off x="1378745" y="4621213"/>
            <a:ext cx="3060700" cy="1231900"/>
          </a:xfrm>
          <a:prstGeom prst="rect">
            <a:avLst/>
          </a:prstGeom>
        </p:spPr>
      </p:pic>
      <p:sp>
        <p:nvSpPr>
          <p:cNvPr id="6" name="TextBox 5">
            <a:extLst>
              <a:ext uri="{FF2B5EF4-FFF2-40B4-BE49-F238E27FC236}">
                <a16:creationId xmlns:a16="http://schemas.microsoft.com/office/drawing/2014/main" id="{F26A4A5A-392E-354A-9E92-1876A4323C37}"/>
              </a:ext>
            </a:extLst>
          </p:cNvPr>
          <p:cNvSpPr txBox="1"/>
          <p:nvPr/>
        </p:nvSpPr>
        <p:spPr>
          <a:xfrm>
            <a:off x="-22163" y="5037108"/>
            <a:ext cx="1364476" cy="400110"/>
          </a:xfrm>
          <a:prstGeom prst="rect">
            <a:avLst/>
          </a:prstGeom>
          <a:noFill/>
        </p:spPr>
        <p:txBody>
          <a:bodyPr wrap="none" rtlCol="0">
            <a:spAutoFit/>
          </a:bodyPr>
          <a:lstStyle/>
          <a:p>
            <a:r>
              <a:rPr lang="nb-NO" dirty="0"/>
              <a:t>GA(</a:t>
            </a:r>
            <a:r>
              <a:rPr lang="nb-NO" dirty="0" err="1"/>
              <a:t>S</a:t>
            </a:r>
            <a:r>
              <a:rPr lang="nb-NO" baseline="-25000" dirty="0" err="1"/>
              <a:t>i</a:t>
            </a:r>
            <a:r>
              <a:rPr lang="nb-NO" dirty="0" err="1"/>
              <a:t>,S</a:t>
            </a:r>
            <a:r>
              <a:rPr lang="nb-NO" baseline="-25000" dirty="0" err="1"/>
              <a:t>j</a:t>
            </a:r>
            <a:r>
              <a:rPr lang="nb-NO" dirty="0"/>
              <a:t>)=</a:t>
            </a:r>
          </a:p>
        </p:txBody>
      </p:sp>
      <p:sp>
        <p:nvSpPr>
          <p:cNvPr id="7" name="Rectangle 6">
            <a:extLst>
              <a:ext uri="{FF2B5EF4-FFF2-40B4-BE49-F238E27FC236}">
                <a16:creationId xmlns:a16="http://schemas.microsoft.com/office/drawing/2014/main" id="{50B159D7-F5DE-3F4D-A3DD-46819178DF14}"/>
              </a:ext>
            </a:extLst>
          </p:cNvPr>
          <p:cNvSpPr/>
          <p:nvPr/>
        </p:nvSpPr>
        <p:spPr>
          <a:xfrm>
            <a:off x="423713" y="6245989"/>
            <a:ext cx="3629712" cy="400110"/>
          </a:xfrm>
          <a:prstGeom prst="rect">
            <a:avLst/>
          </a:prstGeom>
        </p:spPr>
        <p:txBody>
          <a:bodyPr wrap="none">
            <a:spAutoFit/>
          </a:bodyPr>
          <a:lstStyle/>
          <a:p>
            <a:r>
              <a:rPr lang="nb-NO" dirty="0" err="1"/>
              <a:t>Needleman-Wunsch</a:t>
            </a:r>
            <a:r>
              <a:rPr lang="nb-NO" dirty="0"/>
              <a:t> </a:t>
            </a:r>
            <a:r>
              <a:rPr lang="nb-NO" dirty="0" err="1"/>
              <a:t>algorithm</a:t>
            </a:r>
            <a:endParaRPr lang="nb-NO" dirty="0"/>
          </a:p>
        </p:txBody>
      </p:sp>
      <p:cxnSp>
        <p:nvCxnSpPr>
          <p:cNvPr id="46" name="Straight Arrow Connector 2">
            <a:extLst>
              <a:ext uri="{FF2B5EF4-FFF2-40B4-BE49-F238E27FC236}">
                <a16:creationId xmlns:a16="http://schemas.microsoft.com/office/drawing/2014/main" id="{29071E9E-DB0F-8B45-A933-BDF0CE070D47}"/>
              </a:ext>
            </a:extLst>
          </p:cNvPr>
          <p:cNvCxnSpPr>
            <a:cxnSpLocks noChangeShapeType="1"/>
          </p:cNvCxnSpPr>
          <p:nvPr/>
        </p:nvCxnSpPr>
        <p:spPr bwMode="auto">
          <a:xfrm>
            <a:off x="5274471" y="2897606"/>
            <a:ext cx="215900" cy="287337"/>
          </a:xfrm>
          <a:prstGeom prst="straightConnector1">
            <a:avLst/>
          </a:prstGeom>
          <a:noFill/>
          <a:ln w="9525" cap="rnd"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32595550"/>
      </p:ext>
    </p:extLst>
  </p:cSld>
  <p:clrMapOvr>
    <a:masterClrMapping/>
  </p:clrMapOvr>
  <mc:AlternateContent xmlns:mc="http://schemas.openxmlformats.org/markup-compatibility/2006" xmlns:p14="http://schemas.microsoft.com/office/powerpoint/2010/main">
    <mc:Choice Requires="p14">
      <p:transition spd="slow" p14:dur="2000" advTm="118090"/>
    </mc:Choice>
    <mc:Fallback xmlns="">
      <p:transition spd="slow" advTm="11809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Number Placeholder 6">
            <a:extLst>
              <a:ext uri="{FF2B5EF4-FFF2-40B4-BE49-F238E27FC236}">
                <a16:creationId xmlns:a16="http://schemas.microsoft.com/office/drawing/2014/main" id="{E5BA357F-E284-1545-A3D5-7601FBAF219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4C07B8F-8A7B-674E-BD25-B62796F1C76F}" type="slidenum">
              <a:rPr lang="en-US" altLang="nb-NO" sz="1400" smtClean="0">
                <a:solidFill>
                  <a:srgbClr val="A8B9F6"/>
                </a:solidFill>
              </a:rPr>
              <a:pPr>
                <a:spcBef>
                  <a:spcPct val="0"/>
                </a:spcBef>
                <a:buFontTx/>
                <a:buNone/>
              </a:pPr>
              <a:t>36</a:t>
            </a:fld>
            <a:endParaRPr lang="en-US" altLang="nb-NO" sz="1400">
              <a:solidFill>
                <a:srgbClr val="A8B9F6"/>
              </a:solidFill>
            </a:endParaRPr>
          </a:p>
        </p:txBody>
      </p:sp>
      <p:sp>
        <p:nvSpPr>
          <p:cNvPr id="100354" name="Rectangle 2">
            <a:extLst>
              <a:ext uri="{FF2B5EF4-FFF2-40B4-BE49-F238E27FC236}">
                <a16:creationId xmlns:a16="http://schemas.microsoft.com/office/drawing/2014/main" id="{D6359827-B1C2-4F44-B851-B721B923ADFA}"/>
              </a:ext>
            </a:extLst>
          </p:cNvPr>
          <p:cNvSpPr>
            <a:spLocks noGrp="1" noChangeArrowheads="1"/>
          </p:cNvSpPr>
          <p:nvPr>
            <p:ph type="title"/>
          </p:nvPr>
        </p:nvSpPr>
        <p:spPr/>
        <p:txBody>
          <a:bodyPr/>
          <a:lstStyle/>
          <a:p>
            <a:pPr eaLnBrk="1" hangingPunct="1"/>
            <a:r>
              <a:rPr lang="en-US" altLang="nb-NO"/>
              <a:t>Similar sequences – global alignment</a:t>
            </a:r>
          </a:p>
        </p:txBody>
      </p:sp>
      <p:sp>
        <p:nvSpPr>
          <p:cNvPr id="100355" name="Rectangle 3">
            <a:extLst>
              <a:ext uri="{FF2B5EF4-FFF2-40B4-BE49-F238E27FC236}">
                <a16:creationId xmlns:a16="http://schemas.microsoft.com/office/drawing/2014/main" id="{4D90CDF4-C26E-D848-89C3-B907166946B9}"/>
              </a:ext>
            </a:extLst>
          </p:cNvPr>
          <p:cNvSpPr>
            <a:spLocks noGrp="1" noChangeArrowheads="1"/>
          </p:cNvSpPr>
          <p:nvPr>
            <p:ph type="body" sz="half" idx="1"/>
          </p:nvPr>
        </p:nvSpPr>
        <p:spPr>
          <a:xfrm>
            <a:off x="876300" y="1268413"/>
            <a:ext cx="3619500" cy="4979987"/>
          </a:xfrm>
        </p:spPr>
        <p:txBody>
          <a:bodyPr/>
          <a:lstStyle/>
          <a:p>
            <a:pPr eaLnBrk="1" hangingPunct="1"/>
            <a:r>
              <a:rPr lang="en-US" altLang="nb-NO" sz="2400" dirty="0"/>
              <a:t>How similar?</a:t>
            </a:r>
          </a:p>
          <a:p>
            <a:pPr lvl="1" eaLnBrk="1" hangingPunct="1">
              <a:buFontTx/>
              <a:buNone/>
            </a:pPr>
            <a:r>
              <a:rPr lang="en-US" altLang="nb-NO" sz="2000" dirty="0">
                <a:latin typeface="Courier New" panose="02070309020205020404" pitchFamily="49" charset="0"/>
              </a:rPr>
              <a:t>acggattgc</a:t>
            </a:r>
          </a:p>
          <a:p>
            <a:pPr lvl="1" eaLnBrk="1" hangingPunct="1">
              <a:buFontTx/>
              <a:buNone/>
            </a:pPr>
            <a:r>
              <a:rPr lang="en-US" altLang="nb-NO" sz="2000" dirty="0">
                <a:latin typeface="Courier New" panose="02070309020205020404" pitchFamily="49" charset="0"/>
              </a:rPr>
              <a:t>Ttaggatg</a:t>
            </a:r>
          </a:p>
          <a:p>
            <a:pPr lvl="1" eaLnBrk="1" hangingPunct="1">
              <a:buFontTx/>
              <a:buNone/>
            </a:pPr>
            <a:endParaRPr lang="en-US" altLang="nb-NO" sz="2000" dirty="0">
              <a:latin typeface="Courier New" panose="02070309020205020404" pitchFamily="49" charset="0"/>
            </a:endParaRPr>
          </a:p>
          <a:p>
            <a:pPr lvl="1" eaLnBrk="1" hangingPunct="1"/>
            <a:r>
              <a:rPr lang="en-US" altLang="nb-NO" sz="2000" dirty="0"/>
              <a:t>Match = 1</a:t>
            </a:r>
          </a:p>
          <a:p>
            <a:pPr lvl="1" eaLnBrk="1" hangingPunct="1"/>
            <a:r>
              <a:rPr lang="en-US" altLang="nb-NO" sz="2000" dirty="0"/>
              <a:t>Mismatch = -1</a:t>
            </a:r>
          </a:p>
          <a:p>
            <a:pPr lvl="1" eaLnBrk="1" hangingPunct="1"/>
            <a:r>
              <a:rPr lang="en-US" altLang="nb-NO" sz="2000" dirty="0"/>
              <a:t>Gap = -1</a:t>
            </a:r>
          </a:p>
          <a:p>
            <a:pPr eaLnBrk="1" hangingPunct="1">
              <a:buFont typeface="Wingdings" pitchFamily="2" charset="2"/>
              <a:buNone/>
            </a:pPr>
            <a:endParaRPr lang="en-US" altLang="nb-NO" sz="2400" dirty="0"/>
          </a:p>
          <a:p>
            <a:pPr lvl="1" eaLnBrk="1" hangingPunct="1">
              <a:buFontTx/>
              <a:buNone/>
            </a:pPr>
            <a:endParaRPr lang="en-US" altLang="nb-NO" sz="2000" dirty="0">
              <a:latin typeface="Courier New" panose="02070309020205020404" pitchFamily="49" charset="0"/>
            </a:endParaRPr>
          </a:p>
          <a:p>
            <a:pPr eaLnBrk="1" hangingPunct="1"/>
            <a:endParaRPr lang="en-US" altLang="nb-NO" sz="2400" dirty="0"/>
          </a:p>
        </p:txBody>
      </p:sp>
      <p:graphicFrame>
        <p:nvGraphicFramePr>
          <p:cNvPr id="15" name="Group 4">
            <a:extLst>
              <a:ext uri="{FF2B5EF4-FFF2-40B4-BE49-F238E27FC236}">
                <a16:creationId xmlns:a16="http://schemas.microsoft.com/office/drawing/2014/main" id="{AA27DF94-6664-B74D-A02E-C48CD5F8FC0A}"/>
              </a:ext>
            </a:extLst>
          </p:cNvPr>
          <p:cNvGraphicFramePr>
            <a:graphicFrameLocks noGrp="1"/>
          </p:cNvGraphicFramePr>
          <p:nvPr>
            <p:ph sz="half" idx="2"/>
          </p:nvPr>
        </p:nvGraphicFramePr>
        <p:xfrm>
          <a:off x="4648200" y="1524000"/>
          <a:ext cx="3981450" cy="4911728"/>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gridCol w="361950">
                  <a:extLst>
                    <a:ext uri="{9D8B030D-6E8A-4147-A177-3AD203B41FA5}">
                      <a16:colId xmlns:a16="http://schemas.microsoft.com/office/drawing/2014/main" val="20010"/>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dirty="0">
                          <a:ln>
                            <a:noFill/>
                          </a:ln>
                          <a:solidFill>
                            <a:schemeClr val="tx1"/>
                          </a:solidFill>
                          <a:effectLst/>
                          <a:latin typeface="Courier New" charset="0"/>
                          <a:ea typeface="ＭＳ Ｐゴシック" charset="0"/>
                          <a:cs typeface="ＭＳ Ｐゴシック" charset="0"/>
                        </a:rPr>
                        <a:t>.</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-9</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-7</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dirty="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-8</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-6</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-5</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1</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solidFill>
                      <a:schemeClr val="accent1"/>
                    </a:solidFill>
                  </a:tcPr>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9BEB20F3-0108-4344-B044-33E5403D01E9}"/>
              </a:ext>
            </a:extLst>
          </p:cNvPr>
          <p:cNvSpPr txBox="1"/>
          <p:nvPr/>
        </p:nvSpPr>
        <p:spPr>
          <a:xfrm>
            <a:off x="685800" y="5085184"/>
            <a:ext cx="1877437" cy="707886"/>
          </a:xfrm>
          <a:prstGeom prst="rect">
            <a:avLst/>
          </a:prstGeom>
          <a:noFill/>
        </p:spPr>
        <p:txBody>
          <a:bodyPr wrap="none" rtlCol="0">
            <a:spAutoFit/>
          </a:bodyPr>
          <a:lstStyle/>
          <a:p>
            <a:r>
              <a:rPr lang="nb-NO" dirty="0">
                <a:latin typeface="Courier" pitchFamily="2" charset="0"/>
              </a:rPr>
              <a:t>TTA-GGAT-G-</a:t>
            </a:r>
          </a:p>
          <a:p>
            <a:r>
              <a:rPr lang="nb-NO" dirty="0">
                <a:latin typeface="Courier" pitchFamily="2" charset="0"/>
              </a:rPr>
              <a:t>--ACGGATTGC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Number Placeholder 6">
            <a:extLst>
              <a:ext uri="{FF2B5EF4-FFF2-40B4-BE49-F238E27FC236}">
                <a16:creationId xmlns:a16="http://schemas.microsoft.com/office/drawing/2014/main" id="{3E66614E-EF64-E44F-A32A-E3E3B79E4FE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9568424-1CB0-BC43-A640-1C2C6E39956D}" type="slidenum">
              <a:rPr lang="en-US" altLang="nb-NO" sz="1400" smtClean="0">
                <a:solidFill>
                  <a:srgbClr val="A8B9F6"/>
                </a:solidFill>
              </a:rPr>
              <a:pPr>
                <a:spcBef>
                  <a:spcPct val="0"/>
                </a:spcBef>
                <a:buFontTx/>
                <a:buNone/>
              </a:pPr>
              <a:t>37</a:t>
            </a:fld>
            <a:endParaRPr lang="en-US" altLang="nb-NO" sz="1400">
              <a:solidFill>
                <a:srgbClr val="A8B9F6"/>
              </a:solidFill>
            </a:endParaRPr>
          </a:p>
        </p:txBody>
      </p:sp>
      <p:sp>
        <p:nvSpPr>
          <p:cNvPr id="102402" name="Rectangle 2">
            <a:extLst>
              <a:ext uri="{FF2B5EF4-FFF2-40B4-BE49-F238E27FC236}">
                <a16:creationId xmlns:a16="http://schemas.microsoft.com/office/drawing/2014/main" id="{2A8F8967-4627-A544-AC39-D04F8648676C}"/>
              </a:ext>
            </a:extLst>
          </p:cNvPr>
          <p:cNvSpPr>
            <a:spLocks noChangeArrowheads="1"/>
          </p:cNvSpPr>
          <p:nvPr/>
        </p:nvSpPr>
        <p:spPr bwMode="auto">
          <a:xfrm>
            <a:off x="876300" y="1524000"/>
            <a:ext cx="7391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nb-NO"/>
              <a:t>S = </a:t>
            </a:r>
            <a:r>
              <a:rPr lang="en-US" altLang="nb-NO">
                <a:latin typeface="Courier" pitchFamily="2" charset="0"/>
              </a:rPr>
              <a:t>AGCTTAGC</a:t>
            </a:r>
            <a:r>
              <a:rPr lang="en-US" altLang="nb-NO"/>
              <a:t>, R = </a:t>
            </a:r>
            <a:r>
              <a:rPr lang="en-US" altLang="nb-NO">
                <a:latin typeface="Courier" pitchFamily="2" charset="0"/>
              </a:rPr>
              <a:t>GTAGGA</a:t>
            </a:r>
          </a:p>
          <a:p>
            <a:pPr eaLnBrk="1" hangingPunct="1"/>
            <a:endParaRPr lang="en-US" altLang="nb-NO">
              <a:latin typeface="Courier New" panose="02070309020205020404" pitchFamily="49" charset="0"/>
            </a:endParaRPr>
          </a:p>
          <a:p>
            <a:pPr eaLnBrk="1" hangingPunct="1"/>
            <a:endParaRPr lang="en-US" altLang="nb-NO">
              <a:latin typeface="Courier New" panose="02070309020205020404" pitchFamily="49" charset="0"/>
            </a:endParaRPr>
          </a:p>
          <a:p>
            <a:pPr eaLnBrk="1" hangingPunct="1"/>
            <a:endParaRPr lang="en-US" altLang="nb-NO">
              <a:latin typeface="Courier New" panose="02070309020205020404" pitchFamily="49" charset="0"/>
            </a:endParaRPr>
          </a:p>
          <a:p>
            <a:pPr eaLnBrk="1" hangingPunct="1"/>
            <a:endParaRPr lang="en-US" altLang="nb-NO">
              <a:latin typeface="Courier New" panose="02070309020205020404" pitchFamily="49" charset="0"/>
            </a:endParaRPr>
          </a:p>
          <a:p>
            <a:pPr eaLnBrk="1" hangingPunct="1"/>
            <a:endParaRPr lang="en-US" altLang="nb-NO">
              <a:latin typeface="Courier New" panose="02070309020205020404" pitchFamily="49" charset="0"/>
            </a:endParaRPr>
          </a:p>
          <a:p>
            <a:pPr eaLnBrk="1" hangingPunct="1"/>
            <a:endParaRPr lang="en-US" altLang="nb-NO">
              <a:latin typeface="Courier New" panose="02070309020205020404" pitchFamily="49" charset="0"/>
            </a:endParaRPr>
          </a:p>
          <a:p>
            <a:pPr eaLnBrk="1" hangingPunct="1">
              <a:buFont typeface="Wingdings" pitchFamily="2" charset="2"/>
              <a:buNone/>
            </a:pPr>
            <a:r>
              <a:rPr lang="en-US" altLang="nb-NO" i="1"/>
              <a:t>Which alignment is evolutionary most likely?</a:t>
            </a:r>
          </a:p>
        </p:txBody>
      </p:sp>
      <p:sp>
        <p:nvSpPr>
          <p:cNvPr id="102403" name="Rectangle 3">
            <a:extLst>
              <a:ext uri="{FF2B5EF4-FFF2-40B4-BE49-F238E27FC236}">
                <a16:creationId xmlns:a16="http://schemas.microsoft.com/office/drawing/2014/main" id="{00AEE531-EA6F-5348-9479-9CF964F8902B}"/>
              </a:ext>
            </a:extLst>
          </p:cNvPr>
          <p:cNvSpPr>
            <a:spLocks noGrp="1" noChangeArrowheads="1"/>
          </p:cNvSpPr>
          <p:nvPr>
            <p:ph type="title"/>
          </p:nvPr>
        </p:nvSpPr>
        <p:spPr/>
        <p:txBody>
          <a:bodyPr/>
          <a:lstStyle/>
          <a:p>
            <a:pPr eaLnBrk="1" hangingPunct="1"/>
            <a:r>
              <a:rPr lang="en-US" altLang="nb-NO"/>
              <a:t>Multiple equivalent optimal alignments?</a:t>
            </a:r>
          </a:p>
        </p:txBody>
      </p:sp>
      <p:sp>
        <p:nvSpPr>
          <p:cNvPr id="102404" name="Rectangle 4">
            <a:extLst>
              <a:ext uri="{FF2B5EF4-FFF2-40B4-BE49-F238E27FC236}">
                <a16:creationId xmlns:a16="http://schemas.microsoft.com/office/drawing/2014/main" id="{60C48FE2-0209-464C-8E89-E4DE7BF98E94}"/>
              </a:ext>
            </a:extLst>
          </p:cNvPr>
          <p:cNvSpPr>
            <a:spLocks noGrp="1" noChangeArrowheads="1"/>
          </p:cNvSpPr>
          <p:nvPr>
            <p:ph type="body" sz="half" idx="1"/>
          </p:nvPr>
        </p:nvSpPr>
        <p:spPr>
          <a:xfrm>
            <a:off x="876300" y="2362200"/>
            <a:ext cx="3619500" cy="3581400"/>
          </a:xfrm>
        </p:spPr>
        <p:txBody>
          <a:bodyPr/>
          <a:lstStyle/>
          <a:p>
            <a:pPr lvl="1" eaLnBrk="1" hangingPunct="1">
              <a:buFontTx/>
              <a:buNone/>
            </a:pPr>
            <a:r>
              <a:rPr lang="en-US" altLang="nb-NO" sz="2000">
                <a:latin typeface="Courier" pitchFamily="2" charset="0"/>
              </a:rPr>
              <a:t>AGCTTAGC-</a:t>
            </a:r>
          </a:p>
          <a:p>
            <a:pPr lvl="1" eaLnBrk="1" hangingPunct="1">
              <a:buFontTx/>
              <a:buNone/>
            </a:pPr>
            <a:r>
              <a:rPr lang="en-US" altLang="nb-NO" sz="2000">
                <a:latin typeface="Courier" pitchFamily="2" charset="0"/>
              </a:rPr>
              <a:t>-G-T-AGGA</a:t>
            </a:r>
          </a:p>
          <a:p>
            <a:pPr lvl="1" eaLnBrk="1" hangingPunct="1">
              <a:buFontTx/>
              <a:buNone/>
            </a:pPr>
            <a:endParaRPr lang="en-US" altLang="nb-NO" sz="2000">
              <a:latin typeface="Courier New" panose="02070309020205020404" pitchFamily="49" charset="0"/>
            </a:endParaRPr>
          </a:p>
          <a:p>
            <a:pPr eaLnBrk="1" hangingPunct="1"/>
            <a:endParaRPr lang="en-US" altLang="nb-NO" sz="2400">
              <a:latin typeface="Courier New" panose="02070309020205020404" pitchFamily="49" charset="0"/>
            </a:endParaRPr>
          </a:p>
        </p:txBody>
      </p:sp>
      <p:sp>
        <p:nvSpPr>
          <p:cNvPr id="102405" name="Rectangle 5">
            <a:extLst>
              <a:ext uri="{FF2B5EF4-FFF2-40B4-BE49-F238E27FC236}">
                <a16:creationId xmlns:a16="http://schemas.microsoft.com/office/drawing/2014/main" id="{27965AC3-B140-6B45-A9B3-281288649D88}"/>
              </a:ext>
            </a:extLst>
          </p:cNvPr>
          <p:cNvSpPr>
            <a:spLocks noGrp="1" noChangeArrowheads="1"/>
          </p:cNvSpPr>
          <p:nvPr>
            <p:ph type="body" sz="half" idx="2"/>
          </p:nvPr>
        </p:nvSpPr>
        <p:spPr>
          <a:xfrm>
            <a:off x="4648200" y="2362200"/>
            <a:ext cx="3619500" cy="3581400"/>
          </a:xfrm>
        </p:spPr>
        <p:txBody>
          <a:bodyPr/>
          <a:lstStyle/>
          <a:p>
            <a:pPr lvl="1" eaLnBrk="1" hangingPunct="1">
              <a:buFontTx/>
              <a:buNone/>
            </a:pPr>
            <a:r>
              <a:rPr lang="en-US" altLang="nb-NO" sz="2000">
                <a:latin typeface="Courier" pitchFamily="2" charset="0"/>
              </a:rPr>
              <a:t>AGCTTAGC-</a:t>
            </a:r>
          </a:p>
          <a:p>
            <a:pPr lvl="1" eaLnBrk="1" hangingPunct="1">
              <a:buFontTx/>
              <a:buNone/>
            </a:pPr>
            <a:r>
              <a:rPr lang="en-US" altLang="nb-NO" sz="2000">
                <a:latin typeface="Courier" pitchFamily="2" charset="0"/>
              </a:rPr>
              <a:t>-G--TAGGA</a:t>
            </a:r>
          </a:p>
          <a:p>
            <a:pPr lvl="1" eaLnBrk="1" hangingPunct="1">
              <a:buFontTx/>
              <a:buNone/>
            </a:pPr>
            <a:endParaRPr lang="en-US" altLang="nb-NO" sz="2000">
              <a:latin typeface="Courier New" panose="02070309020205020404" pitchFamily="49" charset="0"/>
            </a:endParaRPr>
          </a:p>
          <a:p>
            <a:pPr lvl="1" eaLnBrk="1" hangingPunct="1">
              <a:buFontTx/>
              <a:buNone/>
            </a:pPr>
            <a:endParaRPr lang="en-US" altLang="nb-NO" sz="2000">
              <a:latin typeface="Courier New" panose="02070309020205020404" pitchFamily="49"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Number Placeholder 6">
            <a:extLst>
              <a:ext uri="{FF2B5EF4-FFF2-40B4-BE49-F238E27FC236}">
                <a16:creationId xmlns:a16="http://schemas.microsoft.com/office/drawing/2014/main" id="{21469D24-5A5D-8040-A5EE-EB6A73305CB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825BCB5-2C86-1446-BB92-0AAA7FABF9D8}" type="slidenum">
              <a:rPr lang="en-US" altLang="nb-NO" sz="1400" smtClean="0">
                <a:solidFill>
                  <a:srgbClr val="A8B9F6"/>
                </a:solidFill>
              </a:rPr>
              <a:pPr>
                <a:spcBef>
                  <a:spcPct val="0"/>
                </a:spcBef>
                <a:buFontTx/>
                <a:buNone/>
              </a:pPr>
              <a:t>38</a:t>
            </a:fld>
            <a:endParaRPr lang="en-US" altLang="nb-NO" sz="1400">
              <a:solidFill>
                <a:srgbClr val="A8B9F6"/>
              </a:solidFill>
            </a:endParaRPr>
          </a:p>
        </p:txBody>
      </p:sp>
      <p:sp>
        <p:nvSpPr>
          <p:cNvPr id="104450" name="Rectangle 2">
            <a:extLst>
              <a:ext uri="{FF2B5EF4-FFF2-40B4-BE49-F238E27FC236}">
                <a16:creationId xmlns:a16="http://schemas.microsoft.com/office/drawing/2014/main" id="{A01B309A-BCDA-254A-AD0C-4D1ABF67A724}"/>
              </a:ext>
            </a:extLst>
          </p:cNvPr>
          <p:cNvSpPr>
            <a:spLocks noChangeArrowheads="1"/>
          </p:cNvSpPr>
          <p:nvPr/>
        </p:nvSpPr>
        <p:spPr bwMode="auto">
          <a:xfrm>
            <a:off x="876300" y="1524000"/>
            <a:ext cx="7391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nb-NO"/>
              <a:t>S = </a:t>
            </a:r>
            <a:r>
              <a:rPr lang="en-US" altLang="nb-NO">
                <a:latin typeface="Courier" pitchFamily="2" charset="0"/>
              </a:rPr>
              <a:t>AGCTTAGC</a:t>
            </a:r>
            <a:r>
              <a:rPr lang="en-US" altLang="nb-NO"/>
              <a:t>, R = </a:t>
            </a:r>
            <a:r>
              <a:rPr lang="en-US" altLang="nb-NO">
                <a:latin typeface="Courier" pitchFamily="2" charset="0"/>
              </a:rPr>
              <a:t>GTAGGA</a:t>
            </a:r>
          </a:p>
          <a:p>
            <a:pPr eaLnBrk="1" hangingPunct="1"/>
            <a:endParaRPr lang="en-US" altLang="nb-NO">
              <a:latin typeface="Courier New" panose="02070309020205020404" pitchFamily="49" charset="0"/>
            </a:endParaRPr>
          </a:p>
          <a:p>
            <a:pPr eaLnBrk="1" hangingPunct="1"/>
            <a:endParaRPr lang="en-US" altLang="nb-NO">
              <a:latin typeface="Courier New" panose="02070309020205020404" pitchFamily="49" charset="0"/>
            </a:endParaRPr>
          </a:p>
          <a:p>
            <a:pPr eaLnBrk="1" hangingPunct="1"/>
            <a:endParaRPr lang="en-US" altLang="nb-NO">
              <a:latin typeface="Courier New" panose="02070309020205020404" pitchFamily="49" charset="0"/>
            </a:endParaRPr>
          </a:p>
          <a:p>
            <a:pPr eaLnBrk="1" hangingPunct="1"/>
            <a:endParaRPr lang="en-US" altLang="nb-NO">
              <a:latin typeface="Courier New" panose="02070309020205020404" pitchFamily="49" charset="0"/>
            </a:endParaRPr>
          </a:p>
          <a:p>
            <a:pPr eaLnBrk="1" hangingPunct="1"/>
            <a:endParaRPr lang="en-US" altLang="nb-NO">
              <a:latin typeface="Courier New" panose="02070309020205020404" pitchFamily="49" charset="0"/>
            </a:endParaRPr>
          </a:p>
          <a:p>
            <a:pPr eaLnBrk="1" hangingPunct="1"/>
            <a:endParaRPr lang="en-US" altLang="nb-NO">
              <a:latin typeface="Courier New" panose="02070309020205020404" pitchFamily="49" charset="0"/>
            </a:endParaRPr>
          </a:p>
          <a:p>
            <a:pPr eaLnBrk="1" hangingPunct="1">
              <a:buFont typeface="Wingdings" pitchFamily="2" charset="2"/>
              <a:buNone/>
            </a:pPr>
            <a:endParaRPr lang="en-US" altLang="nb-NO" i="1"/>
          </a:p>
        </p:txBody>
      </p:sp>
      <p:sp>
        <p:nvSpPr>
          <p:cNvPr id="104451" name="Rectangle 3">
            <a:extLst>
              <a:ext uri="{FF2B5EF4-FFF2-40B4-BE49-F238E27FC236}">
                <a16:creationId xmlns:a16="http://schemas.microsoft.com/office/drawing/2014/main" id="{BA05A5A0-1E16-8545-AABA-27A0DE009A7E}"/>
              </a:ext>
            </a:extLst>
          </p:cNvPr>
          <p:cNvSpPr>
            <a:spLocks noGrp="1" noChangeArrowheads="1"/>
          </p:cNvSpPr>
          <p:nvPr>
            <p:ph type="title"/>
          </p:nvPr>
        </p:nvSpPr>
        <p:spPr/>
        <p:txBody>
          <a:bodyPr/>
          <a:lstStyle/>
          <a:p>
            <a:pPr eaLnBrk="1" hangingPunct="1"/>
            <a:r>
              <a:rPr lang="en-US" altLang="nb-NO"/>
              <a:t>Multiple equivalent optimal alignments?</a:t>
            </a:r>
          </a:p>
        </p:txBody>
      </p:sp>
      <p:sp>
        <p:nvSpPr>
          <p:cNvPr id="104452" name="Rectangle 4">
            <a:extLst>
              <a:ext uri="{FF2B5EF4-FFF2-40B4-BE49-F238E27FC236}">
                <a16:creationId xmlns:a16="http://schemas.microsoft.com/office/drawing/2014/main" id="{C4FA0198-2C69-A846-8C00-1C9E80C1AE95}"/>
              </a:ext>
            </a:extLst>
          </p:cNvPr>
          <p:cNvSpPr>
            <a:spLocks noGrp="1" noChangeArrowheads="1"/>
          </p:cNvSpPr>
          <p:nvPr>
            <p:ph type="body" sz="half" idx="1"/>
          </p:nvPr>
        </p:nvSpPr>
        <p:spPr>
          <a:xfrm>
            <a:off x="876300" y="2362200"/>
            <a:ext cx="3619500" cy="3581400"/>
          </a:xfrm>
        </p:spPr>
        <p:txBody>
          <a:bodyPr/>
          <a:lstStyle/>
          <a:p>
            <a:pPr lvl="1" eaLnBrk="1" hangingPunct="1">
              <a:buFontTx/>
              <a:buNone/>
            </a:pPr>
            <a:r>
              <a:rPr lang="en-US" altLang="nb-NO" sz="2000">
                <a:latin typeface="Courier" pitchFamily="2" charset="0"/>
              </a:rPr>
              <a:t>AGCTTAGC-</a:t>
            </a:r>
          </a:p>
          <a:p>
            <a:pPr lvl="1" eaLnBrk="1" hangingPunct="1">
              <a:buFontTx/>
              <a:buNone/>
            </a:pPr>
            <a:r>
              <a:rPr lang="en-US" altLang="nb-NO" sz="2000">
                <a:latin typeface="Courier" pitchFamily="2" charset="0"/>
              </a:rPr>
              <a:t>-G-T-AGGA</a:t>
            </a:r>
          </a:p>
          <a:p>
            <a:pPr lvl="1" eaLnBrk="1" hangingPunct="1">
              <a:buFontTx/>
              <a:buNone/>
            </a:pPr>
            <a:endParaRPr lang="en-US" altLang="nb-NO" sz="2000">
              <a:latin typeface="Courier New" panose="02070309020205020404" pitchFamily="49" charset="0"/>
            </a:endParaRPr>
          </a:p>
          <a:p>
            <a:pPr eaLnBrk="1" hangingPunct="1"/>
            <a:endParaRPr lang="en-US" altLang="nb-NO" sz="2400">
              <a:latin typeface="Courier New" panose="02070309020205020404" pitchFamily="49" charset="0"/>
            </a:endParaRPr>
          </a:p>
        </p:txBody>
      </p:sp>
      <p:sp>
        <p:nvSpPr>
          <p:cNvPr id="104453" name="Rectangle 5">
            <a:extLst>
              <a:ext uri="{FF2B5EF4-FFF2-40B4-BE49-F238E27FC236}">
                <a16:creationId xmlns:a16="http://schemas.microsoft.com/office/drawing/2014/main" id="{1C97D2A5-1E17-4246-A5E5-5F0FF96E830F}"/>
              </a:ext>
            </a:extLst>
          </p:cNvPr>
          <p:cNvSpPr>
            <a:spLocks noGrp="1" noChangeArrowheads="1"/>
          </p:cNvSpPr>
          <p:nvPr>
            <p:ph type="body" sz="half" idx="2"/>
          </p:nvPr>
        </p:nvSpPr>
        <p:spPr>
          <a:xfrm>
            <a:off x="4648200" y="2362200"/>
            <a:ext cx="3619500" cy="3581400"/>
          </a:xfrm>
        </p:spPr>
        <p:txBody>
          <a:bodyPr/>
          <a:lstStyle/>
          <a:p>
            <a:pPr lvl="1" eaLnBrk="1" hangingPunct="1">
              <a:buFontTx/>
              <a:buNone/>
            </a:pPr>
            <a:r>
              <a:rPr lang="en-US" altLang="nb-NO" sz="2000">
                <a:latin typeface="Courier" pitchFamily="2" charset="0"/>
              </a:rPr>
              <a:t>AGCTTAGC-</a:t>
            </a:r>
          </a:p>
          <a:p>
            <a:pPr lvl="1" eaLnBrk="1" hangingPunct="1">
              <a:buFontTx/>
              <a:buNone/>
            </a:pPr>
            <a:r>
              <a:rPr lang="en-US" altLang="nb-NO" sz="2000">
                <a:latin typeface="Courier" pitchFamily="2" charset="0"/>
              </a:rPr>
              <a:t>-G--TAGGA</a:t>
            </a:r>
          </a:p>
          <a:p>
            <a:pPr lvl="1" eaLnBrk="1" hangingPunct="1">
              <a:buFontTx/>
              <a:buNone/>
            </a:pPr>
            <a:endParaRPr lang="en-US" altLang="nb-NO" sz="2000">
              <a:latin typeface="Courier New" panose="02070309020205020404" pitchFamily="49" charset="0"/>
            </a:endParaRPr>
          </a:p>
          <a:p>
            <a:pPr lvl="1" eaLnBrk="1" hangingPunct="1">
              <a:buFontTx/>
              <a:buNone/>
            </a:pPr>
            <a:endParaRPr lang="en-US" altLang="nb-NO" sz="2000">
              <a:latin typeface="Courier New" panose="02070309020205020404" pitchFamily="49" charset="0"/>
            </a:endParaRPr>
          </a:p>
        </p:txBody>
      </p:sp>
      <p:sp>
        <p:nvSpPr>
          <p:cNvPr id="104454" name="TextBox 1">
            <a:extLst>
              <a:ext uri="{FF2B5EF4-FFF2-40B4-BE49-F238E27FC236}">
                <a16:creationId xmlns:a16="http://schemas.microsoft.com/office/drawing/2014/main" id="{FE3A8272-1C7C-6C4D-84D9-5AB870617BB0}"/>
              </a:ext>
            </a:extLst>
          </p:cNvPr>
          <p:cNvSpPr txBox="1">
            <a:spLocks noChangeArrowheads="1"/>
          </p:cNvSpPr>
          <p:nvPr/>
        </p:nvSpPr>
        <p:spPr bwMode="auto">
          <a:xfrm>
            <a:off x="703263" y="5300663"/>
            <a:ext cx="758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nb-NO" altLang="nb-NO" sz="2800" i="1"/>
              <a:t>Two events more evolutionary likely than three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Number Placeholder 6">
            <a:extLst>
              <a:ext uri="{FF2B5EF4-FFF2-40B4-BE49-F238E27FC236}">
                <a16:creationId xmlns:a16="http://schemas.microsoft.com/office/drawing/2014/main" id="{B14A45DA-DF6E-EE48-8E13-37904065479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8107E68-5DF8-3C46-A4D9-CD718C84489C}" type="slidenum">
              <a:rPr lang="en-US" altLang="nb-NO" sz="1400" smtClean="0">
                <a:solidFill>
                  <a:srgbClr val="A8B9F6"/>
                </a:solidFill>
              </a:rPr>
              <a:pPr>
                <a:spcBef>
                  <a:spcPct val="0"/>
                </a:spcBef>
                <a:buFontTx/>
                <a:buNone/>
              </a:pPr>
              <a:t>39</a:t>
            </a:fld>
            <a:endParaRPr lang="en-US" altLang="nb-NO" sz="1400">
              <a:solidFill>
                <a:srgbClr val="A8B9F6"/>
              </a:solidFill>
            </a:endParaRPr>
          </a:p>
        </p:txBody>
      </p:sp>
      <p:sp>
        <p:nvSpPr>
          <p:cNvPr id="97282" name="Rectangle 2">
            <a:extLst>
              <a:ext uri="{FF2B5EF4-FFF2-40B4-BE49-F238E27FC236}">
                <a16:creationId xmlns:a16="http://schemas.microsoft.com/office/drawing/2014/main" id="{210A024E-DBB7-A04B-BAE4-59BA5E5AABF4}"/>
              </a:ext>
            </a:extLst>
          </p:cNvPr>
          <p:cNvSpPr>
            <a:spLocks noChangeArrowheads="1"/>
          </p:cNvSpPr>
          <p:nvPr/>
        </p:nvSpPr>
        <p:spPr bwMode="auto">
          <a:xfrm>
            <a:off x="876300" y="1524000"/>
            <a:ext cx="7391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nb-NO" dirty="0"/>
              <a:t>S = </a:t>
            </a:r>
            <a:r>
              <a:rPr lang="nb-NO" dirty="0">
                <a:latin typeface="Courier" pitchFamily="2" charset="0"/>
              </a:rPr>
              <a:t>AAAGAATTCA </a:t>
            </a:r>
            <a:r>
              <a:rPr lang="en-US" altLang="nb-NO" dirty="0"/>
              <a:t>, R = </a:t>
            </a:r>
            <a:r>
              <a:rPr lang="nb-NO" dirty="0">
                <a:latin typeface="Courier" pitchFamily="2" charset="0"/>
              </a:rPr>
              <a:t>AAATCA</a:t>
            </a:r>
          </a:p>
          <a:p>
            <a:pPr marL="0" indent="0" eaLnBrk="1" hangingPunct="1">
              <a:buFont typeface="Wingdings" pitchFamily="2" charset="2"/>
              <a:buNone/>
              <a:defRPr/>
            </a:pPr>
            <a:endParaRPr lang="en-US" altLang="nb-NO" dirty="0">
              <a:latin typeface="Courier New" panose="02070309020205020404" pitchFamily="49" charset="0"/>
            </a:endParaRPr>
          </a:p>
          <a:p>
            <a:pPr eaLnBrk="1" hangingPunct="1">
              <a:defRPr/>
            </a:pPr>
            <a:endParaRPr lang="en-US" altLang="nb-NO" dirty="0">
              <a:latin typeface="Courier New" panose="02070309020205020404" pitchFamily="49" charset="0"/>
            </a:endParaRPr>
          </a:p>
          <a:p>
            <a:pPr eaLnBrk="1" hangingPunct="1">
              <a:defRPr/>
            </a:pPr>
            <a:endParaRPr lang="en-US" altLang="nb-NO" dirty="0">
              <a:latin typeface="Courier New" panose="02070309020205020404" pitchFamily="49" charset="0"/>
            </a:endParaRPr>
          </a:p>
          <a:p>
            <a:pPr eaLnBrk="1" hangingPunct="1">
              <a:defRPr/>
            </a:pPr>
            <a:endParaRPr lang="en-US" altLang="nb-NO" dirty="0">
              <a:latin typeface="Courier New" panose="02070309020205020404" pitchFamily="49" charset="0"/>
            </a:endParaRPr>
          </a:p>
          <a:p>
            <a:pPr eaLnBrk="1" hangingPunct="1">
              <a:defRPr/>
            </a:pPr>
            <a:endParaRPr lang="en-US" altLang="nb-NO" dirty="0">
              <a:latin typeface="Courier New" panose="02070309020205020404" pitchFamily="49" charset="0"/>
            </a:endParaRPr>
          </a:p>
          <a:p>
            <a:pPr eaLnBrk="1" hangingPunct="1">
              <a:defRPr/>
            </a:pPr>
            <a:endParaRPr lang="en-US" altLang="nb-NO" dirty="0">
              <a:latin typeface="Courier New" panose="02070309020205020404" pitchFamily="49" charset="0"/>
            </a:endParaRPr>
          </a:p>
          <a:p>
            <a:pPr eaLnBrk="1" hangingPunct="1">
              <a:defRPr/>
            </a:pPr>
            <a:endParaRPr lang="en-US" altLang="nb-NO" dirty="0">
              <a:latin typeface="Courier New" panose="02070309020205020404" pitchFamily="49" charset="0"/>
            </a:endParaRPr>
          </a:p>
          <a:p>
            <a:pPr eaLnBrk="1" hangingPunct="1">
              <a:buFont typeface="Wingdings" pitchFamily="2" charset="2"/>
              <a:buNone/>
              <a:defRPr/>
            </a:pPr>
            <a:r>
              <a:rPr lang="en-US" altLang="nb-NO" i="1" dirty="0"/>
              <a:t>Which alignment is evolutionary most likely?</a:t>
            </a:r>
          </a:p>
        </p:txBody>
      </p:sp>
      <p:sp>
        <p:nvSpPr>
          <p:cNvPr id="106499" name="Rectangle 3">
            <a:extLst>
              <a:ext uri="{FF2B5EF4-FFF2-40B4-BE49-F238E27FC236}">
                <a16:creationId xmlns:a16="http://schemas.microsoft.com/office/drawing/2014/main" id="{9D871072-83CC-5143-B92A-AC49148C306F}"/>
              </a:ext>
            </a:extLst>
          </p:cNvPr>
          <p:cNvSpPr>
            <a:spLocks noGrp="1" noChangeArrowheads="1"/>
          </p:cNvSpPr>
          <p:nvPr>
            <p:ph type="title"/>
          </p:nvPr>
        </p:nvSpPr>
        <p:spPr/>
        <p:txBody>
          <a:bodyPr/>
          <a:lstStyle/>
          <a:p>
            <a:pPr eaLnBrk="1" hangingPunct="1"/>
            <a:r>
              <a:rPr lang="en-US" altLang="nb-NO"/>
              <a:t>Multiple equivalent optimal alignments?</a:t>
            </a:r>
          </a:p>
        </p:txBody>
      </p:sp>
      <p:sp>
        <p:nvSpPr>
          <p:cNvPr id="106500" name="TextBox 8">
            <a:extLst>
              <a:ext uri="{FF2B5EF4-FFF2-40B4-BE49-F238E27FC236}">
                <a16:creationId xmlns:a16="http://schemas.microsoft.com/office/drawing/2014/main" id="{B9D1A375-D0A2-8D46-A679-89B8FDC7247F}"/>
              </a:ext>
            </a:extLst>
          </p:cNvPr>
          <p:cNvSpPr txBox="1">
            <a:spLocks noChangeArrowheads="1"/>
          </p:cNvSpPr>
          <p:nvPr/>
        </p:nvSpPr>
        <p:spPr bwMode="auto">
          <a:xfrm>
            <a:off x="890588" y="2492375"/>
            <a:ext cx="21859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lvl="1" eaLnBrk="1" hangingPunct="1"/>
            <a:r>
              <a:rPr lang="nb-NO" altLang="nb-NO">
                <a:latin typeface="Courier" pitchFamily="2" charset="0"/>
              </a:rPr>
              <a:t>AAAGAATTCA</a:t>
            </a:r>
          </a:p>
          <a:p>
            <a:pPr lvl="1" eaLnBrk="1" hangingPunct="1"/>
            <a:r>
              <a:rPr lang="nb-NO" altLang="nb-NO">
                <a:latin typeface="Courier" pitchFamily="2" charset="0"/>
              </a:rPr>
              <a:t>A-A-A-T-CA</a:t>
            </a:r>
          </a:p>
        </p:txBody>
      </p:sp>
      <p:sp>
        <p:nvSpPr>
          <p:cNvPr id="106501" name="TextBox 11">
            <a:extLst>
              <a:ext uri="{FF2B5EF4-FFF2-40B4-BE49-F238E27FC236}">
                <a16:creationId xmlns:a16="http://schemas.microsoft.com/office/drawing/2014/main" id="{CE82557A-02D7-1848-BD0E-5D4C8BF6165F}"/>
              </a:ext>
            </a:extLst>
          </p:cNvPr>
          <p:cNvSpPr txBox="1">
            <a:spLocks noChangeArrowheads="1"/>
          </p:cNvSpPr>
          <p:nvPr/>
        </p:nvSpPr>
        <p:spPr bwMode="auto">
          <a:xfrm>
            <a:off x="4543425" y="2492375"/>
            <a:ext cx="21859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lvl="1" eaLnBrk="1" hangingPunct="1"/>
            <a:r>
              <a:rPr lang="nb-NO" altLang="nb-NO">
                <a:latin typeface="Courier" pitchFamily="2" charset="0"/>
              </a:rPr>
              <a:t>AAAGAATTCA</a:t>
            </a:r>
          </a:p>
          <a:p>
            <a:pPr lvl="1" eaLnBrk="1" hangingPunct="1"/>
            <a:r>
              <a:rPr lang="nb-NO" altLang="nb-NO">
                <a:latin typeface="Courier" pitchFamily="2" charset="0"/>
              </a:rPr>
              <a:t>AAA----TCA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5">
            <a:extLst>
              <a:ext uri="{FF2B5EF4-FFF2-40B4-BE49-F238E27FC236}">
                <a16:creationId xmlns:a16="http://schemas.microsoft.com/office/drawing/2014/main" id="{5B7E41E1-207C-394E-9E32-2545E308D07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FC21B81-B52E-5141-9D2D-937257CD0C54}" type="slidenum">
              <a:rPr lang="en-US" altLang="nb-NO" sz="1400" smtClean="0">
                <a:solidFill>
                  <a:srgbClr val="A8B9F6"/>
                </a:solidFill>
              </a:rPr>
              <a:pPr>
                <a:spcBef>
                  <a:spcPct val="0"/>
                </a:spcBef>
                <a:buFontTx/>
                <a:buNone/>
              </a:pPr>
              <a:t>4</a:t>
            </a:fld>
            <a:endParaRPr lang="en-US" altLang="nb-NO" sz="1400">
              <a:solidFill>
                <a:srgbClr val="A8B9F6"/>
              </a:solidFill>
            </a:endParaRPr>
          </a:p>
        </p:txBody>
      </p:sp>
      <p:sp>
        <p:nvSpPr>
          <p:cNvPr id="22530" name="Rectangle 5">
            <a:extLst>
              <a:ext uri="{FF2B5EF4-FFF2-40B4-BE49-F238E27FC236}">
                <a16:creationId xmlns:a16="http://schemas.microsoft.com/office/drawing/2014/main" id="{2A38E415-C5E0-CE43-A1AE-FCCAE7F8AE55}"/>
              </a:ext>
            </a:extLst>
          </p:cNvPr>
          <p:cNvSpPr>
            <a:spLocks noChangeArrowheads="1"/>
          </p:cNvSpPr>
          <p:nvPr/>
        </p:nvSpPr>
        <p:spPr bwMode="auto">
          <a:xfrm>
            <a:off x="609600" y="1524000"/>
            <a:ext cx="7391400" cy="424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80000"/>
              </a:lnSpc>
              <a:buFont typeface="Wingdings" pitchFamily="2" charset="2"/>
              <a:buNone/>
            </a:pPr>
            <a:r>
              <a:rPr lang="en-US" altLang="nb-NO" sz="2000">
                <a:latin typeface="Courier New" panose="02070309020205020404" pitchFamily="49" charset="0"/>
              </a:rPr>
              <a:t>GAMHALGHCCTVVTTRGPSHWLLLLDTHLGTLPGFKVSAGRGLPAAEVYFEAGPRVSLSRTDATIVAVYQSILFQLLGPTFPASWTEIGATMPHNEYTFPRFISNPPQFATLAFLPLLSPTSPLDLRALMVTAQLMCDAKRLSDEYTDYSTLSASLHGRMVATPEISWSLYVVLGIDSTQTSLSYFTRANESITYMRYYATAHNIHLRAADLPLVAAVRLDDLKDHQIPAPGSWDDLAPKLRFLPPELCLLLPDEFDLIRVQALQFLPEIAKHICDIQNTICALDKSFPDCGRIGGERYFAITAGLRLDQGRGRGLAGWRTPFGPFGVSHTDVFQRLELLGDAVLGFIVTARLLCLFPDASVGTLVELKMELVRNEALNYLVQTLGLPQLAEFSNNLVAKSKTWADMYEEIVGSIFTGPNGIYGCEEFLAKTLMSPEHSKTVGSACPDAVTKASKRVCMGEAGAHEFRSLVDYACEQGISVFCSSRVSTMFLERLRDIPAEDMLDWYRLGIQFSHRSGLSGPGGVVSVIDIMTHLARGLWLGSPGFYVEQQTDKNESACPPTIPVLYIYHRSVQCPVLYGSLTETPTGPVASKVLALYEKILAYESSGGSKHIAAQTVSRSLAVPIPSGTIPFLIRLLQIALTPHVYQKLELLGDAFLKCSLALHLHALHPTLTEGALTRMRQSAETNSVLGRLTKRFPSVVSEVIIESHPKIQPDSKVYGDTFEAILAAILLACGEEAAGAFVREHVLPQVVADA</a:t>
            </a:r>
          </a:p>
        </p:txBody>
      </p:sp>
      <p:sp>
        <p:nvSpPr>
          <p:cNvPr id="22531" name="Rectangle 7">
            <a:extLst>
              <a:ext uri="{FF2B5EF4-FFF2-40B4-BE49-F238E27FC236}">
                <a16:creationId xmlns:a16="http://schemas.microsoft.com/office/drawing/2014/main" id="{846BB6DB-7940-954D-93E7-4E00808EFA78}"/>
              </a:ext>
            </a:extLst>
          </p:cNvPr>
          <p:cNvSpPr>
            <a:spLocks noGrp="1" noChangeArrowheads="1"/>
          </p:cNvSpPr>
          <p:nvPr>
            <p:ph type="title"/>
          </p:nvPr>
        </p:nvSpPr>
        <p:spPr/>
        <p:txBody>
          <a:bodyPr/>
          <a:lstStyle/>
          <a:p>
            <a:pPr eaLnBrk="1" hangingPunct="1"/>
            <a:r>
              <a:rPr lang="en-US" altLang="nb-NO"/>
              <a:t>(Classic) Bioinformatics = sequence data</a:t>
            </a:r>
          </a:p>
        </p:txBody>
      </p:sp>
      <p:sp>
        <p:nvSpPr>
          <p:cNvPr id="22532" name="Rectangle 8">
            <a:extLst>
              <a:ext uri="{FF2B5EF4-FFF2-40B4-BE49-F238E27FC236}">
                <a16:creationId xmlns:a16="http://schemas.microsoft.com/office/drawing/2014/main" id="{B51DB4BD-FD6E-7F4E-B273-41AB137D6BE0}"/>
              </a:ext>
            </a:extLst>
          </p:cNvPr>
          <p:cNvSpPr>
            <a:spLocks noGrp="1" noChangeArrowheads="1"/>
          </p:cNvSpPr>
          <p:nvPr>
            <p:ph type="body" idx="1"/>
          </p:nvPr>
        </p:nvSpPr>
        <p:spPr>
          <a:xfrm>
            <a:off x="876300" y="5943600"/>
            <a:ext cx="7391400" cy="609600"/>
          </a:xfrm>
        </p:spPr>
        <p:txBody>
          <a:bodyPr/>
          <a:lstStyle/>
          <a:p>
            <a:pPr eaLnBrk="1" hangingPunct="1">
              <a:buFont typeface="Wingdings" pitchFamily="2" charset="2"/>
              <a:buNone/>
            </a:pPr>
            <a:r>
              <a:rPr lang="en-US" altLang="nb-NO" sz="2000" i="1"/>
              <a:t>Why sequence data?</a:t>
            </a:r>
            <a:endParaRPr lang="en-US" altLang="nb-NO"/>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Number Placeholder 5">
            <a:extLst>
              <a:ext uri="{FF2B5EF4-FFF2-40B4-BE49-F238E27FC236}">
                <a16:creationId xmlns:a16="http://schemas.microsoft.com/office/drawing/2014/main" id="{71C0D317-7F95-194B-87C1-86B72EE6791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8992E66-2AD7-2648-A8F8-96E8EEDE31EB}" type="slidenum">
              <a:rPr lang="en-US" altLang="nb-NO" sz="1400" smtClean="0">
                <a:solidFill>
                  <a:srgbClr val="A8B9F6"/>
                </a:solidFill>
              </a:rPr>
              <a:pPr>
                <a:spcBef>
                  <a:spcPct val="0"/>
                </a:spcBef>
                <a:buFontTx/>
                <a:buNone/>
              </a:pPr>
              <a:t>40</a:t>
            </a:fld>
            <a:endParaRPr lang="en-US" altLang="nb-NO" sz="1400">
              <a:solidFill>
                <a:srgbClr val="A8B9F6"/>
              </a:solidFill>
            </a:endParaRPr>
          </a:p>
        </p:txBody>
      </p:sp>
      <p:sp>
        <p:nvSpPr>
          <p:cNvPr id="108546" name="Rectangle 2">
            <a:extLst>
              <a:ext uri="{FF2B5EF4-FFF2-40B4-BE49-F238E27FC236}">
                <a16:creationId xmlns:a16="http://schemas.microsoft.com/office/drawing/2014/main" id="{062CA635-9FCD-D24C-AE8C-7A3745EE061A}"/>
              </a:ext>
            </a:extLst>
          </p:cNvPr>
          <p:cNvSpPr>
            <a:spLocks noGrp="1" noChangeArrowheads="1"/>
          </p:cNvSpPr>
          <p:nvPr>
            <p:ph type="title"/>
          </p:nvPr>
        </p:nvSpPr>
        <p:spPr/>
        <p:txBody>
          <a:bodyPr/>
          <a:lstStyle/>
          <a:p>
            <a:pPr eaLnBrk="1" hangingPunct="1"/>
            <a:r>
              <a:rPr lang="en-US" altLang="nb-NO"/>
              <a:t>Evolution </a:t>
            </a:r>
            <a:r>
              <a:rPr lang="ja-JP" altLang="en-US"/>
              <a:t>“</a:t>
            </a:r>
            <a:r>
              <a:rPr lang="en-US" altLang="ja-JP"/>
              <a:t>prefers</a:t>
            </a:r>
            <a:r>
              <a:rPr lang="ja-JP" altLang="en-US"/>
              <a:t>”</a:t>
            </a:r>
            <a:r>
              <a:rPr lang="en-US" altLang="ja-JP"/>
              <a:t> few gaps</a:t>
            </a:r>
            <a:endParaRPr lang="en-US" altLang="nb-NO"/>
          </a:p>
        </p:txBody>
      </p:sp>
      <p:sp>
        <p:nvSpPr>
          <p:cNvPr id="108547" name="Rectangle 3">
            <a:extLst>
              <a:ext uri="{FF2B5EF4-FFF2-40B4-BE49-F238E27FC236}">
                <a16:creationId xmlns:a16="http://schemas.microsoft.com/office/drawing/2014/main" id="{6B89DD2E-9698-8B49-929B-422821037075}"/>
              </a:ext>
            </a:extLst>
          </p:cNvPr>
          <p:cNvSpPr>
            <a:spLocks noGrp="1" noChangeArrowheads="1"/>
          </p:cNvSpPr>
          <p:nvPr>
            <p:ph type="body" idx="1"/>
          </p:nvPr>
        </p:nvSpPr>
        <p:spPr/>
        <p:txBody>
          <a:bodyPr/>
          <a:lstStyle/>
          <a:p>
            <a:pPr eaLnBrk="1" hangingPunct="1">
              <a:lnSpc>
                <a:spcPct val="90000"/>
              </a:lnSpc>
            </a:pPr>
            <a:r>
              <a:rPr lang="en-US" altLang="nb-NO" sz="2400" dirty="0"/>
              <a:t>Insertion and deletion of substrings common</a:t>
            </a:r>
          </a:p>
          <a:p>
            <a:pPr eaLnBrk="1" hangingPunct="1">
              <a:lnSpc>
                <a:spcPct val="90000"/>
              </a:lnSpc>
            </a:pPr>
            <a:endParaRPr lang="en-US" altLang="nb-NO" sz="2400" dirty="0"/>
          </a:p>
          <a:p>
            <a:pPr eaLnBrk="1" hangingPunct="1">
              <a:lnSpc>
                <a:spcPct val="90000"/>
              </a:lnSpc>
            </a:pPr>
            <a:r>
              <a:rPr lang="en-US" altLang="nb-NO" sz="2400" b="1" dirty="0"/>
              <a:t>Current model:</a:t>
            </a:r>
          </a:p>
          <a:p>
            <a:pPr lvl="1" eaLnBrk="1" hangingPunct="1">
              <a:lnSpc>
                <a:spcPct val="90000"/>
              </a:lnSpc>
            </a:pPr>
            <a:r>
              <a:rPr lang="en-US" altLang="nb-NO" sz="2000" dirty="0"/>
              <a:t>X = length of gap</a:t>
            </a:r>
          </a:p>
          <a:p>
            <a:pPr lvl="1" eaLnBrk="1" hangingPunct="1">
              <a:lnSpc>
                <a:spcPct val="90000"/>
              </a:lnSpc>
            </a:pPr>
            <a:r>
              <a:rPr lang="el-GR" altLang="nb-NO" sz="2000" dirty="0">
                <a:cs typeface="Arial" panose="020B0604020202020204" pitchFamily="34" charset="0"/>
              </a:rPr>
              <a:t>σ</a:t>
            </a:r>
            <a:r>
              <a:rPr lang="nb-NO" altLang="nb-NO" sz="2000" dirty="0">
                <a:cs typeface="Arial" panose="020B0604020202020204" pitchFamily="34" charset="0"/>
              </a:rPr>
              <a:t> = gap </a:t>
            </a:r>
            <a:r>
              <a:rPr lang="nb-NO" altLang="nb-NO" sz="2000" dirty="0" err="1">
                <a:cs typeface="Arial" panose="020B0604020202020204" pitchFamily="34" charset="0"/>
              </a:rPr>
              <a:t>penalty</a:t>
            </a:r>
            <a:r>
              <a:rPr lang="nb-NO" altLang="nb-NO" sz="2000" dirty="0">
                <a:cs typeface="Arial" panose="020B0604020202020204" pitchFamily="34" charset="0"/>
              </a:rPr>
              <a:t> (1)</a:t>
            </a:r>
            <a:endParaRPr lang="en-US" altLang="nb-NO" sz="2000" dirty="0"/>
          </a:p>
          <a:p>
            <a:pPr lvl="1" eaLnBrk="1" hangingPunct="1">
              <a:lnSpc>
                <a:spcPct val="90000"/>
              </a:lnSpc>
            </a:pPr>
            <a:r>
              <a:rPr lang="en-US" altLang="nb-NO" sz="2000" dirty="0"/>
              <a:t>Total penalty = -</a:t>
            </a:r>
            <a:r>
              <a:rPr lang="el-GR" altLang="nb-NO" sz="2000" dirty="0">
                <a:cs typeface="Arial" panose="020B0604020202020204" pitchFamily="34" charset="0"/>
              </a:rPr>
              <a:t>σ</a:t>
            </a:r>
            <a:r>
              <a:rPr lang="en-US" altLang="nb-NO" sz="2000" dirty="0"/>
              <a:t>x </a:t>
            </a:r>
            <a:endParaRPr lang="nb-NO" altLang="nb-NO" sz="2000" dirty="0">
              <a:cs typeface="Arial" panose="020B0604020202020204" pitchFamily="34" charset="0"/>
            </a:endParaRPr>
          </a:p>
          <a:p>
            <a:pPr lvl="1" eaLnBrk="1" hangingPunct="1">
              <a:lnSpc>
                <a:spcPct val="90000"/>
              </a:lnSpc>
            </a:pPr>
            <a:endParaRPr lang="nb-NO" altLang="nb-NO" sz="2000" dirty="0">
              <a:cs typeface="Arial" panose="020B0604020202020204" pitchFamily="34" charset="0"/>
            </a:endParaRPr>
          </a:p>
          <a:p>
            <a:pPr eaLnBrk="1" hangingPunct="1">
              <a:lnSpc>
                <a:spcPct val="90000"/>
              </a:lnSpc>
            </a:pPr>
            <a:r>
              <a:rPr lang="en-US" altLang="nb-NO" sz="2400" b="1" dirty="0">
                <a:cs typeface="Arial" panose="020B0604020202020204" pitchFamily="34" charset="0"/>
              </a:rPr>
              <a:t>Improved model:</a:t>
            </a:r>
          </a:p>
          <a:p>
            <a:pPr lvl="1" eaLnBrk="1" hangingPunct="1">
              <a:lnSpc>
                <a:spcPct val="90000"/>
              </a:lnSpc>
            </a:pPr>
            <a:r>
              <a:rPr lang="en-US" altLang="nb-NO" sz="2000" dirty="0"/>
              <a:t>X = length of gap</a:t>
            </a:r>
          </a:p>
          <a:p>
            <a:pPr lvl="1" eaLnBrk="1" hangingPunct="1">
              <a:lnSpc>
                <a:spcPct val="90000"/>
              </a:lnSpc>
            </a:pPr>
            <a:r>
              <a:rPr lang="en-US" altLang="nb-NO" sz="2000" dirty="0">
                <a:cs typeface="Arial" panose="020B0604020202020204" pitchFamily="34" charset="0"/>
              </a:rPr>
              <a:t>Penalty -(</a:t>
            </a:r>
            <a:r>
              <a:rPr lang="el-GR" altLang="nb-NO" sz="2000" dirty="0">
                <a:cs typeface="Arial" panose="020B0604020202020204" pitchFamily="34" charset="0"/>
              </a:rPr>
              <a:t>ρ</a:t>
            </a:r>
            <a:r>
              <a:rPr lang="nb-NO" altLang="nb-NO" sz="2000" dirty="0">
                <a:cs typeface="Arial" panose="020B0604020202020204" pitchFamily="34" charset="0"/>
              </a:rPr>
              <a:t> + </a:t>
            </a:r>
            <a:r>
              <a:rPr lang="el-GR" altLang="nb-NO" sz="2000" dirty="0">
                <a:cs typeface="Arial" panose="020B0604020202020204" pitchFamily="34" charset="0"/>
              </a:rPr>
              <a:t>σ</a:t>
            </a:r>
            <a:r>
              <a:rPr lang="nb-NO" altLang="nb-NO" sz="2000" dirty="0">
                <a:cs typeface="Arial" panose="020B0604020202020204" pitchFamily="34" charset="0"/>
              </a:rPr>
              <a:t>x) </a:t>
            </a:r>
          </a:p>
          <a:p>
            <a:pPr lvl="2" eaLnBrk="1" hangingPunct="1">
              <a:lnSpc>
                <a:spcPct val="90000"/>
              </a:lnSpc>
            </a:pPr>
            <a:r>
              <a:rPr lang="el-GR" altLang="nb-NO" sz="2000" dirty="0">
                <a:cs typeface="Arial" panose="020B0604020202020204" pitchFamily="34" charset="0"/>
              </a:rPr>
              <a:t>ρ</a:t>
            </a:r>
            <a:r>
              <a:rPr lang="nb-NO" altLang="nb-NO" sz="2000" dirty="0">
                <a:cs typeface="Arial" panose="020B0604020202020204" pitchFamily="34" charset="0"/>
              </a:rPr>
              <a:t>=gap </a:t>
            </a:r>
            <a:r>
              <a:rPr lang="nb-NO" altLang="nb-NO" sz="2000" dirty="0" err="1">
                <a:cs typeface="Arial" panose="020B0604020202020204" pitchFamily="34" charset="0"/>
              </a:rPr>
              <a:t>opening</a:t>
            </a:r>
            <a:r>
              <a:rPr lang="nb-NO" altLang="nb-NO" sz="2000" dirty="0">
                <a:cs typeface="Arial" panose="020B0604020202020204" pitchFamily="34" charset="0"/>
              </a:rPr>
              <a:t> </a:t>
            </a:r>
            <a:r>
              <a:rPr lang="nb-NO" altLang="nb-NO" sz="2000" dirty="0" err="1">
                <a:cs typeface="Arial" panose="020B0604020202020204" pitchFamily="34" charset="0"/>
              </a:rPr>
              <a:t>penalty</a:t>
            </a:r>
            <a:r>
              <a:rPr lang="nb-NO" altLang="nb-NO" sz="2000" dirty="0">
                <a:cs typeface="Arial" panose="020B0604020202020204" pitchFamily="34" charset="0"/>
              </a:rPr>
              <a:t> (1)</a:t>
            </a:r>
          </a:p>
          <a:p>
            <a:pPr lvl="2" eaLnBrk="1" hangingPunct="1">
              <a:lnSpc>
                <a:spcPct val="90000"/>
              </a:lnSpc>
            </a:pPr>
            <a:r>
              <a:rPr lang="el-GR" altLang="nb-NO" sz="2000" dirty="0">
                <a:cs typeface="Arial" panose="020B0604020202020204" pitchFamily="34" charset="0"/>
              </a:rPr>
              <a:t>σ </a:t>
            </a:r>
            <a:r>
              <a:rPr lang="nb-NO" altLang="nb-NO" sz="2000" dirty="0">
                <a:cs typeface="Arial" panose="020B0604020202020204" pitchFamily="34" charset="0"/>
              </a:rPr>
              <a:t>=gap </a:t>
            </a:r>
            <a:r>
              <a:rPr lang="nb-NO" altLang="nb-NO" sz="2000" dirty="0" err="1">
                <a:cs typeface="Arial" panose="020B0604020202020204" pitchFamily="34" charset="0"/>
              </a:rPr>
              <a:t>extension</a:t>
            </a:r>
            <a:r>
              <a:rPr lang="nb-NO" altLang="nb-NO" sz="2000" dirty="0">
                <a:cs typeface="Arial" panose="020B0604020202020204" pitchFamily="34" charset="0"/>
              </a:rPr>
              <a:t> </a:t>
            </a:r>
            <a:r>
              <a:rPr lang="nb-NO" altLang="nb-NO" sz="2000" dirty="0" err="1">
                <a:cs typeface="Arial" panose="020B0604020202020204" pitchFamily="34" charset="0"/>
              </a:rPr>
              <a:t>penalty</a:t>
            </a:r>
            <a:r>
              <a:rPr lang="nb-NO" altLang="nb-NO" sz="2000" dirty="0">
                <a:cs typeface="Arial" panose="020B0604020202020204" pitchFamily="34" charset="0"/>
              </a:rPr>
              <a:t> (0.5)</a:t>
            </a:r>
          </a:p>
          <a:p>
            <a:pPr lvl="1" eaLnBrk="1" hangingPunct="1">
              <a:lnSpc>
                <a:spcPct val="90000"/>
              </a:lnSpc>
            </a:pPr>
            <a:r>
              <a:rPr lang="nb-NO" altLang="nb-NO" sz="2000" i="1" dirty="0" err="1">
                <a:cs typeface="Arial" panose="020B0604020202020204" pitchFamily="34" charset="0"/>
              </a:rPr>
              <a:t>Affine</a:t>
            </a:r>
            <a:r>
              <a:rPr lang="nb-NO" altLang="nb-NO" sz="2000" i="1" dirty="0">
                <a:cs typeface="Arial" panose="020B0604020202020204" pitchFamily="34" charset="0"/>
              </a:rPr>
              <a:t> gap </a:t>
            </a:r>
            <a:r>
              <a:rPr lang="nb-NO" altLang="nb-NO" sz="2000" i="1" dirty="0" err="1">
                <a:cs typeface="Arial" panose="020B0604020202020204" pitchFamily="34" charset="0"/>
              </a:rPr>
              <a:t>penalty</a:t>
            </a:r>
            <a:endParaRPr lang="nb-NO" altLang="nb-NO" sz="2000" i="1" dirty="0">
              <a:cs typeface="Arial" panose="020B0604020202020204" pitchFamily="34" charset="0"/>
            </a:endParaRPr>
          </a:p>
        </p:txBody>
      </p:sp>
      <p:sp>
        <p:nvSpPr>
          <p:cNvPr id="108548" name="TextBox 1">
            <a:extLst>
              <a:ext uri="{FF2B5EF4-FFF2-40B4-BE49-F238E27FC236}">
                <a16:creationId xmlns:a16="http://schemas.microsoft.com/office/drawing/2014/main" id="{E68AB3CF-9EC1-0242-9609-78D96B6BE726}"/>
              </a:ext>
            </a:extLst>
          </p:cNvPr>
          <p:cNvSpPr txBox="1">
            <a:spLocks noChangeArrowheads="1"/>
          </p:cNvSpPr>
          <p:nvPr/>
        </p:nvSpPr>
        <p:spPr bwMode="auto">
          <a:xfrm>
            <a:off x="5238750" y="2268538"/>
            <a:ext cx="218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lvl="1" eaLnBrk="1" hangingPunct="1"/>
            <a:r>
              <a:rPr lang="nb-NO" altLang="nb-NO" dirty="0">
                <a:latin typeface="Courier" pitchFamily="2" charset="0"/>
              </a:rPr>
              <a:t>AAAGAATTCA</a:t>
            </a:r>
          </a:p>
          <a:p>
            <a:pPr lvl="1" eaLnBrk="1" hangingPunct="1"/>
            <a:r>
              <a:rPr lang="nb-NO" altLang="nb-NO" dirty="0">
                <a:latin typeface="Courier" pitchFamily="2" charset="0"/>
              </a:rPr>
              <a:t>A-A-A-T-CA</a:t>
            </a:r>
          </a:p>
        </p:txBody>
      </p:sp>
      <p:sp>
        <p:nvSpPr>
          <p:cNvPr id="108549" name="TextBox 5">
            <a:extLst>
              <a:ext uri="{FF2B5EF4-FFF2-40B4-BE49-F238E27FC236}">
                <a16:creationId xmlns:a16="http://schemas.microsoft.com/office/drawing/2014/main" id="{2E6C4A29-8480-3E45-A56E-8F9B8B4720BB}"/>
              </a:ext>
            </a:extLst>
          </p:cNvPr>
          <p:cNvSpPr txBox="1">
            <a:spLocks noChangeArrowheads="1"/>
          </p:cNvSpPr>
          <p:nvPr/>
        </p:nvSpPr>
        <p:spPr bwMode="auto">
          <a:xfrm>
            <a:off x="5238750" y="3089275"/>
            <a:ext cx="218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lvl="1" eaLnBrk="1" hangingPunct="1"/>
            <a:r>
              <a:rPr lang="nb-NO" altLang="nb-NO">
                <a:latin typeface="Courier" pitchFamily="2" charset="0"/>
              </a:rPr>
              <a:t>AAAGAATTCA</a:t>
            </a:r>
          </a:p>
          <a:p>
            <a:pPr lvl="1" eaLnBrk="1" hangingPunct="1"/>
            <a:r>
              <a:rPr lang="nb-NO" altLang="nb-NO">
                <a:latin typeface="Courier" pitchFamily="2" charset="0"/>
              </a:rPr>
              <a:t>AAA----TCA</a:t>
            </a:r>
          </a:p>
        </p:txBody>
      </p:sp>
      <p:sp>
        <p:nvSpPr>
          <p:cNvPr id="108550" name="TextBox 2">
            <a:extLst>
              <a:ext uri="{FF2B5EF4-FFF2-40B4-BE49-F238E27FC236}">
                <a16:creationId xmlns:a16="http://schemas.microsoft.com/office/drawing/2014/main" id="{5AC1CD04-F76B-C741-9AE1-BD7EFC4AB919}"/>
              </a:ext>
            </a:extLst>
          </p:cNvPr>
          <p:cNvSpPr txBox="1">
            <a:spLocks noChangeArrowheads="1"/>
          </p:cNvSpPr>
          <p:nvPr/>
        </p:nvSpPr>
        <p:spPr bwMode="auto">
          <a:xfrm>
            <a:off x="7423150" y="2330450"/>
            <a:ext cx="1558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nb-NO" altLang="nb-NO"/>
              <a:t>Penalty = -4</a:t>
            </a:r>
          </a:p>
        </p:txBody>
      </p:sp>
      <p:sp>
        <p:nvSpPr>
          <p:cNvPr id="108551" name="TextBox 7">
            <a:extLst>
              <a:ext uri="{FF2B5EF4-FFF2-40B4-BE49-F238E27FC236}">
                <a16:creationId xmlns:a16="http://schemas.microsoft.com/office/drawing/2014/main" id="{8AFEB58C-70F6-614A-9E52-9546A7B071EA}"/>
              </a:ext>
            </a:extLst>
          </p:cNvPr>
          <p:cNvSpPr txBox="1">
            <a:spLocks noChangeArrowheads="1"/>
          </p:cNvSpPr>
          <p:nvPr/>
        </p:nvSpPr>
        <p:spPr bwMode="auto">
          <a:xfrm>
            <a:off x="7423150" y="3203575"/>
            <a:ext cx="1558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nb-NO" altLang="nb-NO"/>
              <a:t>Penalty = -4</a:t>
            </a:r>
          </a:p>
        </p:txBody>
      </p:sp>
      <p:sp>
        <p:nvSpPr>
          <p:cNvPr id="108552" name="TextBox 9">
            <a:extLst>
              <a:ext uri="{FF2B5EF4-FFF2-40B4-BE49-F238E27FC236}">
                <a16:creationId xmlns:a16="http://schemas.microsoft.com/office/drawing/2014/main" id="{A0D7D499-6456-6A49-B890-1D400A4474FB}"/>
              </a:ext>
            </a:extLst>
          </p:cNvPr>
          <p:cNvSpPr txBox="1">
            <a:spLocks noChangeArrowheads="1"/>
          </p:cNvSpPr>
          <p:nvPr/>
        </p:nvSpPr>
        <p:spPr bwMode="auto">
          <a:xfrm>
            <a:off x="5238750" y="4433888"/>
            <a:ext cx="218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lvl="1" eaLnBrk="1" hangingPunct="1"/>
            <a:r>
              <a:rPr lang="nb-NO" altLang="nb-NO">
                <a:latin typeface="Courier" pitchFamily="2" charset="0"/>
              </a:rPr>
              <a:t>AAAGAATTCA</a:t>
            </a:r>
          </a:p>
          <a:p>
            <a:pPr lvl="1" eaLnBrk="1" hangingPunct="1"/>
            <a:r>
              <a:rPr lang="nb-NO" altLang="nb-NO">
                <a:latin typeface="Courier" pitchFamily="2" charset="0"/>
              </a:rPr>
              <a:t>A-A-A-T-CA</a:t>
            </a:r>
          </a:p>
        </p:txBody>
      </p:sp>
      <p:sp>
        <p:nvSpPr>
          <p:cNvPr id="108553" name="TextBox 10">
            <a:extLst>
              <a:ext uri="{FF2B5EF4-FFF2-40B4-BE49-F238E27FC236}">
                <a16:creationId xmlns:a16="http://schemas.microsoft.com/office/drawing/2014/main" id="{225FBD2B-336D-4944-98F4-F30321B447B0}"/>
              </a:ext>
            </a:extLst>
          </p:cNvPr>
          <p:cNvSpPr txBox="1">
            <a:spLocks noChangeArrowheads="1"/>
          </p:cNvSpPr>
          <p:nvPr/>
        </p:nvSpPr>
        <p:spPr bwMode="auto">
          <a:xfrm>
            <a:off x="7456488" y="4567238"/>
            <a:ext cx="1558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nb-NO" altLang="nb-NO"/>
              <a:t>Penalty = -4</a:t>
            </a:r>
          </a:p>
        </p:txBody>
      </p:sp>
      <p:sp>
        <p:nvSpPr>
          <p:cNvPr id="108554" name="TextBox 11">
            <a:extLst>
              <a:ext uri="{FF2B5EF4-FFF2-40B4-BE49-F238E27FC236}">
                <a16:creationId xmlns:a16="http://schemas.microsoft.com/office/drawing/2014/main" id="{9A8D4657-3329-7047-ADCB-C03938D2EA12}"/>
              </a:ext>
            </a:extLst>
          </p:cNvPr>
          <p:cNvSpPr txBox="1">
            <a:spLocks noChangeArrowheads="1"/>
          </p:cNvSpPr>
          <p:nvPr/>
        </p:nvSpPr>
        <p:spPr bwMode="auto">
          <a:xfrm>
            <a:off x="5238750" y="5554663"/>
            <a:ext cx="218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lvl="1" eaLnBrk="1" hangingPunct="1"/>
            <a:r>
              <a:rPr lang="nb-NO" altLang="nb-NO" dirty="0">
                <a:latin typeface="Courier" pitchFamily="2" charset="0"/>
              </a:rPr>
              <a:t>AAAGAATTCA</a:t>
            </a:r>
          </a:p>
          <a:p>
            <a:pPr lvl="1" eaLnBrk="1" hangingPunct="1"/>
            <a:r>
              <a:rPr lang="nb-NO" altLang="nb-NO" dirty="0">
                <a:latin typeface="Courier" pitchFamily="2" charset="0"/>
              </a:rPr>
              <a:t>AAA----TCA</a:t>
            </a:r>
          </a:p>
        </p:txBody>
      </p:sp>
      <p:sp>
        <p:nvSpPr>
          <p:cNvPr id="108555" name="TextBox 12">
            <a:extLst>
              <a:ext uri="{FF2B5EF4-FFF2-40B4-BE49-F238E27FC236}">
                <a16:creationId xmlns:a16="http://schemas.microsoft.com/office/drawing/2014/main" id="{FAC53FF1-6515-0548-A5FD-5FB0CFFB752B}"/>
              </a:ext>
            </a:extLst>
          </p:cNvPr>
          <p:cNvSpPr txBox="1">
            <a:spLocks noChangeArrowheads="1"/>
          </p:cNvSpPr>
          <p:nvPr/>
        </p:nvSpPr>
        <p:spPr bwMode="auto">
          <a:xfrm>
            <a:off x="7456488" y="5422900"/>
            <a:ext cx="14144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nb-NO" altLang="nb-NO" dirty="0" err="1"/>
              <a:t>Penalty</a:t>
            </a:r>
            <a:r>
              <a:rPr lang="nb-NO" altLang="nb-NO" dirty="0"/>
              <a:t> = </a:t>
            </a:r>
          </a:p>
          <a:p>
            <a:r>
              <a:rPr lang="nb-NO" altLang="nb-NO" dirty="0"/>
              <a:t>-(1+(0.5*3)</a:t>
            </a:r>
          </a:p>
          <a:p>
            <a:r>
              <a:rPr lang="nb-NO" altLang="nb-NO" dirty="0"/>
              <a:t>=-2.5</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1E24C8EC-11B7-EF48-8ADE-42F8D69655CF}"/>
              </a:ext>
            </a:extLst>
          </p:cNvPr>
          <p:cNvSpPr>
            <a:spLocks noGrp="1" noChangeArrowheads="1"/>
          </p:cNvSpPr>
          <p:nvPr>
            <p:ph type="title"/>
          </p:nvPr>
        </p:nvSpPr>
        <p:spPr/>
        <p:txBody>
          <a:bodyPr/>
          <a:lstStyle/>
          <a:p>
            <a:pPr eaLnBrk="1" hangingPunct="1"/>
            <a:r>
              <a:rPr lang="en-US" altLang="nb-NO"/>
              <a:t>Alignment visualizes evolutionary events</a:t>
            </a:r>
          </a:p>
        </p:txBody>
      </p:sp>
      <p:sp>
        <p:nvSpPr>
          <p:cNvPr id="110594" name="Content Placeholder 2">
            <a:extLst>
              <a:ext uri="{FF2B5EF4-FFF2-40B4-BE49-F238E27FC236}">
                <a16:creationId xmlns:a16="http://schemas.microsoft.com/office/drawing/2014/main" id="{39671253-336F-2148-B72E-372349E36E3E}"/>
              </a:ext>
            </a:extLst>
          </p:cNvPr>
          <p:cNvSpPr>
            <a:spLocks noGrp="1" noChangeArrowheads="1"/>
          </p:cNvSpPr>
          <p:nvPr>
            <p:ph sz="half" idx="1"/>
          </p:nvPr>
        </p:nvSpPr>
        <p:spPr/>
        <p:txBody>
          <a:bodyPr/>
          <a:lstStyle/>
          <a:p>
            <a:pPr eaLnBrk="1" hangingPunct="1"/>
            <a:r>
              <a:rPr lang="en-US" altLang="nb-NO"/>
              <a:t>Input:</a:t>
            </a:r>
            <a:endParaRPr lang="en-US" altLang="nb-NO" sz="2400"/>
          </a:p>
          <a:p>
            <a:pPr lvl="1" eaLnBrk="1" hangingPunct="1">
              <a:buFontTx/>
              <a:buNone/>
            </a:pPr>
            <a:r>
              <a:rPr lang="en-US" altLang="nb-NO" sz="2000">
                <a:latin typeface="Courier New" panose="02070309020205020404" pitchFamily="49" charset="0"/>
              </a:rPr>
              <a:t>acggattgc</a:t>
            </a:r>
          </a:p>
          <a:p>
            <a:pPr lvl="1" eaLnBrk="1" hangingPunct="1">
              <a:buFontTx/>
              <a:buNone/>
            </a:pPr>
            <a:r>
              <a:rPr lang="en-US" altLang="nb-NO" sz="2000">
                <a:latin typeface="Courier New" panose="02070309020205020404" pitchFamily="49" charset="0"/>
              </a:rPr>
              <a:t>ttaggatg</a:t>
            </a:r>
          </a:p>
          <a:p>
            <a:pPr eaLnBrk="1" hangingPunct="1"/>
            <a:r>
              <a:rPr lang="en-US" altLang="nb-NO"/>
              <a:t>Alignment:</a:t>
            </a:r>
          </a:p>
          <a:p>
            <a:pPr lvl="1" eaLnBrk="1" hangingPunct="1">
              <a:buFontTx/>
              <a:buNone/>
            </a:pPr>
            <a:r>
              <a:rPr lang="en-US" altLang="nb-NO" sz="2000">
                <a:latin typeface="Courier New" panose="02070309020205020404" pitchFamily="49" charset="0"/>
              </a:rPr>
              <a:t>-acggattgc</a:t>
            </a:r>
          </a:p>
          <a:p>
            <a:pPr lvl="1" eaLnBrk="1" hangingPunct="1">
              <a:buFontTx/>
              <a:buNone/>
            </a:pPr>
            <a:r>
              <a:rPr lang="en-US" altLang="nb-NO" sz="2000">
                <a:latin typeface="Courier New" panose="02070309020205020404" pitchFamily="49" charset="0"/>
              </a:rPr>
              <a:t>ttaggat-g-</a:t>
            </a:r>
          </a:p>
          <a:p>
            <a:pPr eaLnBrk="1" hangingPunct="1"/>
            <a:endParaRPr lang="en-US" altLang="nb-NO"/>
          </a:p>
          <a:p>
            <a:pPr lvl="1" eaLnBrk="1" hangingPunct="1"/>
            <a:r>
              <a:rPr lang="en-US" altLang="nb-NO"/>
              <a:t>Insertions</a:t>
            </a:r>
          </a:p>
          <a:p>
            <a:pPr lvl="1" eaLnBrk="1" hangingPunct="1"/>
            <a:r>
              <a:rPr lang="en-US" altLang="nb-NO"/>
              <a:t>Deletions</a:t>
            </a:r>
          </a:p>
          <a:p>
            <a:pPr lvl="1" eaLnBrk="1" hangingPunct="1"/>
            <a:r>
              <a:rPr lang="en-US" altLang="nb-NO"/>
              <a:t>Substitutions</a:t>
            </a:r>
          </a:p>
          <a:p>
            <a:pPr eaLnBrk="1" hangingPunct="1"/>
            <a:endParaRPr lang="en-US" altLang="nb-NO"/>
          </a:p>
        </p:txBody>
      </p:sp>
      <p:sp>
        <p:nvSpPr>
          <p:cNvPr id="110595" name="Content Placeholder 4">
            <a:extLst>
              <a:ext uri="{FF2B5EF4-FFF2-40B4-BE49-F238E27FC236}">
                <a16:creationId xmlns:a16="http://schemas.microsoft.com/office/drawing/2014/main" id="{579CF28E-0AAB-A84E-8F51-B7B56C9C7A01}"/>
              </a:ext>
            </a:extLst>
          </p:cNvPr>
          <p:cNvSpPr>
            <a:spLocks noGrp="1" noChangeArrowheads="1"/>
          </p:cNvSpPr>
          <p:nvPr>
            <p:ph sz="half" idx="2"/>
          </p:nvPr>
        </p:nvSpPr>
        <p:spPr/>
        <p:txBody>
          <a:bodyPr/>
          <a:lstStyle/>
          <a:p>
            <a:pPr eaLnBrk="1" hangingPunct="1"/>
            <a:r>
              <a:rPr lang="en-US" altLang="nb-NO"/>
              <a:t>So far:</a:t>
            </a:r>
          </a:p>
          <a:p>
            <a:pPr marL="457200" lvl="1" indent="0" eaLnBrk="1" hangingPunct="1">
              <a:buFontTx/>
              <a:buNone/>
            </a:pPr>
            <a:r>
              <a:rPr lang="en-US" altLang="nb-NO"/>
              <a:t>Cost of events equal</a:t>
            </a:r>
          </a:p>
          <a:p>
            <a:pPr marL="457200" lvl="1" indent="0" eaLnBrk="1" hangingPunct="1">
              <a:buFontTx/>
              <a:buNone/>
            </a:pPr>
            <a:r>
              <a:rPr lang="en-US" altLang="nb-NO" sz="2000"/>
              <a:t>(gap=- 1, Mismatch= -1) </a:t>
            </a:r>
          </a:p>
          <a:p>
            <a:pPr eaLnBrk="1" hangingPunct="1"/>
            <a:r>
              <a:rPr lang="en-US" altLang="nb-NO"/>
              <a:t>Generally:</a:t>
            </a:r>
          </a:p>
          <a:p>
            <a:pPr marL="457200" lvl="1" indent="0" eaLnBrk="1" hangingPunct="1">
              <a:buFontTx/>
              <a:buNone/>
            </a:pPr>
            <a:r>
              <a:rPr lang="en-US" altLang="nb-NO"/>
              <a:t>Separate costs:</a:t>
            </a:r>
          </a:p>
          <a:p>
            <a:pPr marL="457200" lvl="1" indent="0" eaLnBrk="1" hangingPunct="1"/>
            <a:r>
              <a:rPr lang="en-US" altLang="nb-NO"/>
              <a:t>Ins = Del = </a:t>
            </a:r>
            <a:r>
              <a:rPr lang="el-GR" altLang="nb-NO">
                <a:cs typeface="Arial" panose="020B0604020202020204" pitchFamily="34" charset="0"/>
              </a:rPr>
              <a:t>σ</a:t>
            </a:r>
            <a:endParaRPr lang="nb-NO" altLang="nb-NO">
              <a:cs typeface="Arial" panose="020B0604020202020204" pitchFamily="34" charset="0"/>
            </a:endParaRPr>
          </a:p>
          <a:p>
            <a:pPr marL="457200" lvl="1" indent="0" eaLnBrk="1" hangingPunct="1"/>
            <a:r>
              <a:rPr lang="nb-NO" altLang="nb-NO">
                <a:cs typeface="Arial" panose="020B0604020202020204" pitchFamily="34" charset="0"/>
              </a:rPr>
              <a:t>Substitution matrix</a:t>
            </a:r>
            <a:endParaRPr lang="en-US" altLang="nb-NO"/>
          </a:p>
        </p:txBody>
      </p:sp>
      <p:sp>
        <p:nvSpPr>
          <p:cNvPr id="110596" name="Slide Number Placeholder 3">
            <a:extLst>
              <a:ext uri="{FF2B5EF4-FFF2-40B4-BE49-F238E27FC236}">
                <a16:creationId xmlns:a16="http://schemas.microsoft.com/office/drawing/2014/main" id="{39C03D5B-1395-BB4B-B3E2-CEC6482CA43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0D55520-D299-DB46-BC54-E0ACBD81C0B3}" type="slidenum">
              <a:rPr lang="en-US" altLang="nb-NO" sz="1400" smtClean="0">
                <a:solidFill>
                  <a:srgbClr val="A8B9F6"/>
                </a:solidFill>
              </a:rPr>
              <a:pPr>
                <a:spcBef>
                  <a:spcPct val="0"/>
                </a:spcBef>
                <a:buFontTx/>
                <a:buNone/>
              </a:pPr>
              <a:t>41</a:t>
            </a:fld>
            <a:endParaRPr lang="en-US" altLang="nb-NO" sz="1400">
              <a:solidFill>
                <a:srgbClr val="A8B9F6"/>
              </a:solidFill>
            </a:endParaRPr>
          </a:p>
        </p:txBody>
      </p:sp>
      <p:graphicFrame>
        <p:nvGraphicFramePr>
          <p:cNvPr id="8" name="Table 7">
            <a:extLst>
              <a:ext uri="{FF2B5EF4-FFF2-40B4-BE49-F238E27FC236}">
                <a16:creationId xmlns:a16="http://schemas.microsoft.com/office/drawing/2014/main" id="{F667C68E-E11E-974B-B72F-58F281019A0C}"/>
              </a:ext>
            </a:extLst>
          </p:cNvPr>
          <p:cNvGraphicFramePr>
            <a:graphicFrameLocks noGrp="1"/>
          </p:cNvGraphicFramePr>
          <p:nvPr/>
        </p:nvGraphicFramePr>
        <p:xfrm>
          <a:off x="5364163" y="4868863"/>
          <a:ext cx="2520950" cy="1854200"/>
        </p:xfrm>
        <a:graphic>
          <a:graphicData uri="http://schemas.openxmlformats.org/drawingml/2006/table">
            <a:tbl>
              <a:tblPr firstRow="1" bandRow="1">
                <a:tableStyleId>{F5AB1C69-6EDB-4FF4-983F-18BD219EF322}</a:tableStyleId>
              </a:tblPr>
              <a:tblGrid>
                <a:gridCol w="504190">
                  <a:extLst>
                    <a:ext uri="{9D8B030D-6E8A-4147-A177-3AD203B41FA5}">
                      <a16:colId xmlns:a16="http://schemas.microsoft.com/office/drawing/2014/main" val="20000"/>
                    </a:ext>
                  </a:extLst>
                </a:gridCol>
                <a:gridCol w="504190">
                  <a:extLst>
                    <a:ext uri="{9D8B030D-6E8A-4147-A177-3AD203B41FA5}">
                      <a16:colId xmlns:a16="http://schemas.microsoft.com/office/drawing/2014/main" val="20001"/>
                    </a:ext>
                  </a:extLst>
                </a:gridCol>
                <a:gridCol w="504190">
                  <a:extLst>
                    <a:ext uri="{9D8B030D-6E8A-4147-A177-3AD203B41FA5}">
                      <a16:colId xmlns:a16="http://schemas.microsoft.com/office/drawing/2014/main" val="20002"/>
                    </a:ext>
                  </a:extLst>
                </a:gridCol>
                <a:gridCol w="504190">
                  <a:extLst>
                    <a:ext uri="{9D8B030D-6E8A-4147-A177-3AD203B41FA5}">
                      <a16:colId xmlns:a16="http://schemas.microsoft.com/office/drawing/2014/main" val="20003"/>
                    </a:ext>
                  </a:extLst>
                </a:gridCol>
                <a:gridCol w="504190">
                  <a:extLst>
                    <a:ext uri="{9D8B030D-6E8A-4147-A177-3AD203B41FA5}">
                      <a16:colId xmlns:a16="http://schemas.microsoft.com/office/drawing/2014/main" val="20004"/>
                    </a:ext>
                  </a:extLst>
                </a:gridCol>
              </a:tblGrid>
              <a:tr h="370840">
                <a:tc>
                  <a:txBody>
                    <a:bodyPr/>
                    <a:lstStyle/>
                    <a:p>
                      <a:pPr algn="ctr"/>
                      <a:endParaRPr lang="en-US" sz="1800" b="0" dirty="0">
                        <a:solidFill>
                          <a:srgbClr val="0E2988"/>
                        </a:solidFill>
                        <a:latin typeface="Courier New"/>
                        <a:cs typeface="Courier New"/>
                      </a:endParaRPr>
                    </a:p>
                  </a:txBody>
                  <a:tcPr marL="91464" marR="91464"/>
                </a:tc>
                <a:tc>
                  <a:txBody>
                    <a:bodyPr/>
                    <a:lstStyle/>
                    <a:p>
                      <a:pPr algn="ctr"/>
                      <a:r>
                        <a:rPr lang="en-US" sz="1800" b="0" dirty="0">
                          <a:solidFill>
                            <a:srgbClr val="0E2988"/>
                          </a:solidFill>
                          <a:latin typeface="Courier New"/>
                          <a:cs typeface="Courier New"/>
                        </a:rPr>
                        <a:t>a</a:t>
                      </a:r>
                    </a:p>
                  </a:txBody>
                  <a:tcPr marL="91464" marR="91464"/>
                </a:tc>
                <a:tc>
                  <a:txBody>
                    <a:bodyPr/>
                    <a:lstStyle/>
                    <a:p>
                      <a:pPr algn="ctr"/>
                      <a:r>
                        <a:rPr lang="en-US" sz="1800" b="0" dirty="0">
                          <a:solidFill>
                            <a:srgbClr val="0E2988"/>
                          </a:solidFill>
                          <a:latin typeface="Courier New"/>
                          <a:cs typeface="Courier New"/>
                        </a:rPr>
                        <a:t>c</a:t>
                      </a:r>
                    </a:p>
                  </a:txBody>
                  <a:tcPr marL="91464" marR="91464"/>
                </a:tc>
                <a:tc>
                  <a:txBody>
                    <a:bodyPr/>
                    <a:lstStyle/>
                    <a:p>
                      <a:pPr algn="ctr"/>
                      <a:r>
                        <a:rPr lang="en-US" sz="1800" b="0" dirty="0">
                          <a:solidFill>
                            <a:srgbClr val="0E2988"/>
                          </a:solidFill>
                          <a:latin typeface="Courier New"/>
                          <a:cs typeface="Courier New"/>
                        </a:rPr>
                        <a:t>g</a:t>
                      </a:r>
                    </a:p>
                  </a:txBody>
                  <a:tcPr marL="91464" marR="91464"/>
                </a:tc>
                <a:tc>
                  <a:txBody>
                    <a:bodyPr/>
                    <a:lstStyle/>
                    <a:p>
                      <a:pPr algn="ctr"/>
                      <a:r>
                        <a:rPr lang="en-US" sz="1800" b="0" dirty="0">
                          <a:solidFill>
                            <a:srgbClr val="0E2988"/>
                          </a:solidFill>
                          <a:latin typeface="Courier New"/>
                          <a:cs typeface="Courier New"/>
                        </a:rPr>
                        <a:t>t</a:t>
                      </a:r>
                    </a:p>
                  </a:txBody>
                  <a:tcPr marL="91464" marR="91464"/>
                </a:tc>
                <a:extLst>
                  <a:ext uri="{0D108BD9-81ED-4DB2-BD59-A6C34878D82A}">
                    <a16:rowId xmlns:a16="http://schemas.microsoft.com/office/drawing/2014/main" val="10000"/>
                  </a:ext>
                </a:extLst>
              </a:tr>
              <a:tr h="370840">
                <a:tc>
                  <a:txBody>
                    <a:bodyPr/>
                    <a:lstStyle/>
                    <a:p>
                      <a:pPr algn="ctr"/>
                      <a:r>
                        <a:rPr lang="en-US" sz="1800" b="0" dirty="0">
                          <a:solidFill>
                            <a:srgbClr val="0E2988"/>
                          </a:solidFill>
                          <a:latin typeface="Courier New"/>
                          <a:cs typeface="Courier New"/>
                        </a:rPr>
                        <a:t>a</a:t>
                      </a:r>
                    </a:p>
                  </a:txBody>
                  <a:tcPr marL="91464" marR="91464"/>
                </a:tc>
                <a:tc>
                  <a:txBody>
                    <a:bodyPr/>
                    <a:lstStyle/>
                    <a:p>
                      <a:pPr algn="ctr"/>
                      <a:r>
                        <a:rPr lang="en-US" sz="1800" b="0" dirty="0">
                          <a:solidFill>
                            <a:srgbClr val="0E2988"/>
                          </a:solidFill>
                          <a:latin typeface="Courier New"/>
                          <a:cs typeface="Courier New"/>
                        </a:rPr>
                        <a:t>0</a:t>
                      </a:r>
                    </a:p>
                  </a:txBody>
                  <a:tcPr marL="91464" marR="91464"/>
                </a:tc>
                <a:tc>
                  <a:txBody>
                    <a:bodyPr/>
                    <a:lstStyle/>
                    <a:p>
                      <a:pPr algn="ctr"/>
                      <a:r>
                        <a:rPr lang="en-US" sz="1800" b="0" dirty="0">
                          <a:solidFill>
                            <a:srgbClr val="0E2988"/>
                          </a:solidFill>
                          <a:latin typeface="Courier New"/>
                          <a:cs typeface="Courier New"/>
                        </a:rPr>
                        <a:t>-2</a:t>
                      </a:r>
                    </a:p>
                  </a:txBody>
                  <a:tcPr marL="91464" marR="91464"/>
                </a:tc>
                <a:tc>
                  <a:txBody>
                    <a:bodyPr/>
                    <a:lstStyle/>
                    <a:p>
                      <a:pPr algn="ctr"/>
                      <a:r>
                        <a:rPr lang="en-US" sz="1800" b="0" dirty="0">
                          <a:solidFill>
                            <a:srgbClr val="0E2988"/>
                          </a:solidFill>
                          <a:latin typeface="Courier New"/>
                          <a:cs typeface="Courier New"/>
                        </a:rPr>
                        <a:t>-1</a:t>
                      </a:r>
                    </a:p>
                  </a:txBody>
                  <a:tcPr marL="91464" marR="91464"/>
                </a:tc>
                <a:tc>
                  <a:txBody>
                    <a:bodyPr/>
                    <a:lstStyle/>
                    <a:p>
                      <a:pPr algn="ctr"/>
                      <a:r>
                        <a:rPr lang="en-US" sz="1800" b="0" dirty="0">
                          <a:solidFill>
                            <a:srgbClr val="0E2988"/>
                          </a:solidFill>
                          <a:latin typeface="Courier New"/>
                          <a:cs typeface="Courier New"/>
                        </a:rPr>
                        <a:t>-2</a:t>
                      </a:r>
                    </a:p>
                  </a:txBody>
                  <a:tcPr marL="91464" marR="91464"/>
                </a:tc>
                <a:extLst>
                  <a:ext uri="{0D108BD9-81ED-4DB2-BD59-A6C34878D82A}">
                    <a16:rowId xmlns:a16="http://schemas.microsoft.com/office/drawing/2014/main" val="10001"/>
                  </a:ext>
                </a:extLst>
              </a:tr>
              <a:tr h="370840">
                <a:tc>
                  <a:txBody>
                    <a:bodyPr/>
                    <a:lstStyle/>
                    <a:p>
                      <a:pPr algn="ctr"/>
                      <a:r>
                        <a:rPr lang="en-US" sz="1800" b="0" dirty="0">
                          <a:solidFill>
                            <a:srgbClr val="0E2988"/>
                          </a:solidFill>
                          <a:latin typeface="Courier New"/>
                          <a:cs typeface="Courier New"/>
                        </a:rPr>
                        <a:t>c</a:t>
                      </a:r>
                    </a:p>
                  </a:txBody>
                  <a:tcPr marL="91464" marR="91464"/>
                </a:tc>
                <a:tc>
                  <a:txBody>
                    <a:bodyPr/>
                    <a:lstStyle/>
                    <a:p>
                      <a:pPr algn="ctr"/>
                      <a:r>
                        <a:rPr lang="en-US" sz="1800" b="0" dirty="0">
                          <a:solidFill>
                            <a:srgbClr val="0E2988"/>
                          </a:solidFill>
                          <a:latin typeface="Courier New"/>
                          <a:cs typeface="Courier New"/>
                        </a:rPr>
                        <a:t>-2</a:t>
                      </a:r>
                    </a:p>
                  </a:txBody>
                  <a:tcPr marL="91464" marR="91464"/>
                </a:tc>
                <a:tc>
                  <a:txBody>
                    <a:bodyPr/>
                    <a:lstStyle/>
                    <a:p>
                      <a:pPr algn="ctr"/>
                      <a:r>
                        <a:rPr lang="en-US" sz="1800" b="0" dirty="0">
                          <a:solidFill>
                            <a:srgbClr val="0E2988"/>
                          </a:solidFill>
                          <a:latin typeface="Courier New"/>
                          <a:cs typeface="Courier New"/>
                        </a:rPr>
                        <a:t>0</a:t>
                      </a:r>
                    </a:p>
                  </a:txBody>
                  <a:tcPr marL="91464" marR="91464"/>
                </a:tc>
                <a:tc>
                  <a:txBody>
                    <a:bodyPr/>
                    <a:lstStyle/>
                    <a:p>
                      <a:pPr algn="ctr"/>
                      <a:r>
                        <a:rPr lang="en-US" sz="1800" b="0" dirty="0">
                          <a:solidFill>
                            <a:srgbClr val="0E2988"/>
                          </a:solidFill>
                          <a:latin typeface="Courier New"/>
                          <a:cs typeface="Courier New"/>
                        </a:rPr>
                        <a:t>-2</a:t>
                      </a:r>
                    </a:p>
                  </a:txBody>
                  <a:tcPr marL="91464" marR="91464"/>
                </a:tc>
                <a:tc>
                  <a:txBody>
                    <a:bodyPr/>
                    <a:lstStyle/>
                    <a:p>
                      <a:pPr algn="ctr"/>
                      <a:r>
                        <a:rPr lang="en-US" sz="1800" b="0" dirty="0">
                          <a:solidFill>
                            <a:srgbClr val="0E2988"/>
                          </a:solidFill>
                          <a:latin typeface="Courier New"/>
                          <a:cs typeface="Courier New"/>
                        </a:rPr>
                        <a:t>-1</a:t>
                      </a:r>
                    </a:p>
                  </a:txBody>
                  <a:tcPr marL="91464" marR="91464"/>
                </a:tc>
                <a:extLst>
                  <a:ext uri="{0D108BD9-81ED-4DB2-BD59-A6C34878D82A}">
                    <a16:rowId xmlns:a16="http://schemas.microsoft.com/office/drawing/2014/main" val="10002"/>
                  </a:ext>
                </a:extLst>
              </a:tr>
              <a:tr h="370840">
                <a:tc>
                  <a:txBody>
                    <a:bodyPr/>
                    <a:lstStyle/>
                    <a:p>
                      <a:pPr algn="ctr"/>
                      <a:r>
                        <a:rPr lang="en-US" sz="1800" b="0" dirty="0">
                          <a:solidFill>
                            <a:srgbClr val="0E2988"/>
                          </a:solidFill>
                          <a:latin typeface="Courier New"/>
                          <a:cs typeface="Courier New"/>
                        </a:rPr>
                        <a:t>g</a:t>
                      </a:r>
                    </a:p>
                  </a:txBody>
                  <a:tcPr marL="91464" marR="91464"/>
                </a:tc>
                <a:tc>
                  <a:txBody>
                    <a:bodyPr/>
                    <a:lstStyle/>
                    <a:p>
                      <a:pPr algn="ctr"/>
                      <a:r>
                        <a:rPr lang="en-US" sz="1800" b="0" dirty="0">
                          <a:solidFill>
                            <a:srgbClr val="0E2988"/>
                          </a:solidFill>
                          <a:latin typeface="Courier New"/>
                          <a:cs typeface="Courier New"/>
                        </a:rPr>
                        <a:t>-1</a:t>
                      </a:r>
                    </a:p>
                  </a:txBody>
                  <a:tcPr marL="91464" marR="91464"/>
                </a:tc>
                <a:tc>
                  <a:txBody>
                    <a:bodyPr/>
                    <a:lstStyle/>
                    <a:p>
                      <a:pPr algn="ctr"/>
                      <a:r>
                        <a:rPr lang="en-US" sz="1800" b="0" dirty="0">
                          <a:solidFill>
                            <a:srgbClr val="0E2988"/>
                          </a:solidFill>
                          <a:latin typeface="Courier New"/>
                          <a:cs typeface="Courier New"/>
                        </a:rPr>
                        <a:t>-2</a:t>
                      </a:r>
                    </a:p>
                  </a:txBody>
                  <a:tcPr marL="91464" marR="91464"/>
                </a:tc>
                <a:tc>
                  <a:txBody>
                    <a:bodyPr/>
                    <a:lstStyle/>
                    <a:p>
                      <a:pPr algn="ctr"/>
                      <a:r>
                        <a:rPr lang="en-US" sz="1800" b="0" dirty="0">
                          <a:solidFill>
                            <a:srgbClr val="0E2988"/>
                          </a:solidFill>
                          <a:latin typeface="Courier New"/>
                          <a:cs typeface="Courier New"/>
                        </a:rPr>
                        <a:t>0</a:t>
                      </a:r>
                    </a:p>
                  </a:txBody>
                  <a:tcPr marL="91464" marR="91464"/>
                </a:tc>
                <a:tc>
                  <a:txBody>
                    <a:bodyPr/>
                    <a:lstStyle/>
                    <a:p>
                      <a:pPr algn="ctr"/>
                      <a:r>
                        <a:rPr lang="en-US" sz="1800" b="0" dirty="0">
                          <a:solidFill>
                            <a:srgbClr val="0E2988"/>
                          </a:solidFill>
                          <a:latin typeface="Courier New"/>
                          <a:cs typeface="Courier New"/>
                        </a:rPr>
                        <a:t>-2</a:t>
                      </a:r>
                    </a:p>
                  </a:txBody>
                  <a:tcPr marL="91464" marR="91464"/>
                </a:tc>
                <a:extLst>
                  <a:ext uri="{0D108BD9-81ED-4DB2-BD59-A6C34878D82A}">
                    <a16:rowId xmlns:a16="http://schemas.microsoft.com/office/drawing/2014/main" val="10003"/>
                  </a:ext>
                </a:extLst>
              </a:tr>
              <a:tr h="370840">
                <a:tc>
                  <a:txBody>
                    <a:bodyPr/>
                    <a:lstStyle/>
                    <a:p>
                      <a:pPr algn="ctr"/>
                      <a:r>
                        <a:rPr lang="en-US" sz="1800" b="0" dirty="0">
                          <a:solidFill>
                            <a:srgbClr val="0E2988"/>
                          </a:solidFill>
                          <a:latin typeface="Courier New"/>
                          <a:cs typeface="Courier New"/>
                        </a:rPr>
                        <a:t>t</a:t>
                      </a:r>
                    </a:p>
                  </a:txBody>
                  <a:tcPr marL="91464" marR="91464"/>
                </a:tc>
                <a:tc>
                  <a:txBody>
                    <a:bodyPr/>
                    <a:lstStyle/>
                    <a:p>
                      <a:pPr algn="ctr"/>
                      <a:r>
                        <a:rPr lang="en-US" sz="1800" b="0" dirty="0">
                          <a:solidFill>
                            <a:srgbClr val="0E2988"/>
                          </a:solidFill>
                          <a:latin typeface="Courier New"/>
                          <a:cs typeface="Courier New"/>
                        </a:rPr>
                        <a:t>-2</a:t>
                      </a:r>
                    </a:p>
                  </a:txBody>
                  <a:tcPr marL="91464" marR="91464"/>
                </a:tc>
                <a:tc>
                  <a:txBody>
                    <a:bodyPr/>
                    <a:lstStyle/>
                    <a:p>
                      <a:pPr algn="ctr"/>
                      <a:r>
                        <a:rPr lang="en-US" sz="1800" b="0" dirty="0">
                          <a:solidFill>
                            <a:srgbClr val="0E2988"/>
                          </a:solidFill>
                          <a:latin typeface="Courier New"/>
                          <a:cs typeface="Courier New"/>
                        </a:rPr>
                        <a:t>-1</a:t>
                      </a:r>
                    </a:p>
                  </a:txBody>
                  <a:tcPr marL="91464" marR="91464"/>
                </a:tc>
                <a:tc>
                  <a:txBody>
                    <a:bodyPr/>
                    <a:lstStyle/>
                    <a:p>
                      <a:pPr algn="ctr"/>
                      <a:r>
                        <a:rPr lang="en-US" sz="1800" b="0" dirty="0">
                          <a:solidFill>
                            <a:srgbClr val="0E2988"/>
                          </a:solidFill>
                          <a:latin typeface="Courier New"/>
                          <a:cs typeface="Courier New"/>
                        </a:rPr>
                        <a:t>-2</a:t>
                      </a:r>
                    </a:p>
                  </a:txBody>
                  <a:tcPr marL="91464" marR="91464"/>
                </a:tc>
                <a:tc>
                  <a:txBody>
                    <a:bodyPr/>
                    <a:lstStyle/>
                    <a:p>
                      <a:pPr algn="ctr"/>
                      <a:r>
                        <a:rPr lang="en-US" sz="1800" b="0" dirty="0">
                          <a:solidFill>
                            <a:srgbClr val="0E2988"/>
                          </a:solidFill>
                          <a:latin typeface="Courier New"/>
                          <a:cs typeface="Courier New"/>
                        </a:rPr>
                        <a:t>0</a:t>
                      </a:r>
                    </a:p>
                  </a:txBody>
                  <a:tcPr marL="91464" marR="91464"/>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Number Placeholder 5">
            <a:extLst>
              <a:ext uri="{FF2B5EF4-FFF2-40B4-BE49-F238E27FC236}">
                <a16:creationId xmlns:a16="http://schemas.microsoft.com/office/drawing/2014/main" id="{5737F070-F38D-8D45-BF02-41673CAB642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B7A9CE1-9B86-B940-873D-D58B84B3858E}" type="slidenum">
              <a:rPr lang="en-US" altLang="nb-NO" sz="1400" smtClean="0">
                <a:solidFill>
                  <a:srgbClr val="A8B9F6"/>
                </a:solidFill>
              </a:rPr>
              <a:pPr>
                <a:spcBef>
                  <a:spcPct val="0"/>
                </a:spcBef>
                <a:buFontTx/>
                <a:buNone/>
              </a:pPr>
              <a:t>42</a:t>
            </a:fld>
            <a:endParaRPr lang="en-US" altLang="nb-NO" sz="1400">
              <a:solidFill>
                <a:srgbClr val="A8B9F6"/>
              </a:solidFill>
            </a:endParaRPr>
          </a:p>
        </p:txBody>
      </p:sp>
      <p:sp>
        <p:nvSpPr>
          <p:cNvPr id="112642" name="Rectangle 2">
            <a:extLst>
              <a:ext uri="{FF2B5EF4-FFF2-40B4-BE49-F238E27FC236}">
                <a16:creationId xmlns:a16="http://schemas.microsoft.com/office/drawing/2014/main" id="{8195F6A6-CDD9-AE4A-B0E2-B2BF9DC9ABF2}"/>
              </a:ext>
            </a:extLst>
          </p:cNvPr>
          <p:cNvSpPr>
            <a:spLocks noChangeArrowheads="1"/>
          </p:cNvSpPr>
          <p:nvPr/>
        </p:nvSpPr>
        <p:spPr bwMode="auto">
          <a:xfrm>
            <a:off x="5402263" y="2743200"/>
            <a:ext cx="136525" cy="3657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nb-NO" altLang="nb-NO" sz="2000"/>
          </a:p>
        </p:txBody>
      </p:sp>
      <p:sp>
        <p:nvSpPr>
          <p:cNvPr id="112643" name="Rectangle 3">
            <a:extLst>
              <a:ext uri="{FF2B5EF4-FFF2-40B4-BE49-F238E27FC236}">
                <a16:creationId xmlns:a16="http://schemas.microsoft.com/office/drawing/2014/main" id="{D4A880B8-B445-744E-AFF5-4A6E59661045}"/>
              </a:ext>
            </a:extLst>
          </p:cNvPr>
          <p:cNvSpPr>
            <a:spLocks noChangeArrowheads="1"/>
          </p:cNvSpPr>
          <p:nvPr/>
        </p:nvSpPr>
        <p:spPr bwMode="auto">
          <a:xfrm>
            <a:off x="3810000" y="2743200"/>
            <a:ext cx="136525" cy="3657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nb-NO" altLang="nb-NO" sz="2000"/>
          </a:p>
        </p:txBody>
      </p:sp>
      <p:sp>
        <p:nvSpPr>
          <p:cNvPr id="112644" name="Rectangle 4">
            <a:extLst>
              <a:ext uri="{FF2B5EF4-FFF2-40B4-BE49-F238E27FC236}">
                <a16:creationId xmlns:a16="http://schemas.microsoft.com/office/drawing/2014/main" id="{A67833BE-9129-F04F-9E8C-049919CB9CF4}"/>
              </a:ext>
            </a:extLst>
          </p:cNvPr>
          <p:cNvSpPr>
            <a:spLocks noChangeArrowheads="1"/>
          </p:cNvSpPr>
          <p:nvPr/>
        </p:nvSpPr>
        <p:spPr bwMode="auto">
          <a:xfrm>
            <a:off x="3200400" y="2743200"/>
            <a:ext cx="136525" cy="3657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nb-NO" altLang="nb-NO" sz="2000"/>
          </a:p>
        </p:txBody>
      </p:sp>
      <p:sp>
        <p:nvSpPr>
          <p:cNvPr id="112645" name="Rectangle 5">
            <a:extLst>
              <a:ext uri="{FF2B5EF4-FFF2-40B4-BE49-F238E27FC236}">
                <a16:creationId xmlns:a16="http://schemas.microsoft.com/office/drawing/2014/main" id="{533B410B-1067-7542-86D8-FFD1A9A4B1C9}"/>
              </a:ext>
            </a:extLst>
          </p:cNvPr>
          <p:cNvSpPr>
            <a:spLocks noChangeArrowheads="1"/>
          </p:cNvSpPr>
          <p:nvPr/>
        </p:nvSpPr>
        <p:spPr bwMode="auto">
          <a:xfrm>
            <a:off x="6122988" y="2743200"/>
            <a:ext cx="136525" cy="3657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nb-NO" altLang="nb-NO" sz="2000"/>
          </a:p>
        </p:txBody>
      </p:sp>
      <p:sp>
        <p:nvSpPr>
          <p:cNvPr id="112646" name="Rectangle 6">
            <a:extLst>
              <a:ext uri="{FF2B5EF4-FFF2-40B4-BE49-F238E27FC236}">
                <a16:creationId xmlns:a16="http://schemas.microsoft.com/office/drawing/2014/main" id="{17B51D4F-B0DF-EA4B-8D77-DE23F94FE113}"/>
              </a:ext>
            </a:extLst>
          </p:cNvPr>
          <p:cNvSpPr>
            <a:spLocks noGrp="1" noChangeArrowheads="1"/>
          </p:cNvSpPr>
          <p:nvPr>
            <p:ph type="title"/>
          </p:nvPr>
        </p:nvSpPr>
        <p:spPr/>
        <p:txBody>
          <a:bodyPr/>
          <a:lstStyle/>
          <a:p>
            <a:pPr eaLnBrk="1" hangingPunct="1"/>
            <a:r>
              <a:rPr lang="en-US" altLang="nb-NO"/>
              <a:t>Global alignment can be suboptimal</a:t>
            </a:r>
          </a:p>
        </p:txBody>
      </p:sp>
      <p:sp>
        <p:nvSpPr>
          <p:cNvPr id="112647" name="Rectangle 7">
            <a:extLst>
              <a:ext uri="{FF2B5EF4-FFF2-40B4-BE49-F238E27FC236}">
                <a16:creationId xmlns:a16="http://schemas.microsoft.com/office/drawing/2014/main" id="{4D9BE16B-0896-1F45-98B9-66CAC86B1F5E}"/>
              </a:ext>
            </a:extLst>
          </p:cNvPr>
          <p:cNvSpPr>
            <a:spLocks noChangeArrowheads="1"/>
          </p:cNvSpPr>
          <p:nvPr/>
        </p:nvSpPr>
        <p:spPr bwMode="auto">
          <a:xfrm>
            <a:off x="603250" y="2790825"/>
            <a:ext cx="58674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itchFamily="2" charset="2"/>
              <a:buChar char="§"/>
              <a:tabLst>
                <a:tab pos="2511425" algn="l"/>
              </a:tabLst>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2511425" algn="l"/>
              </a:tabLst>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2511425"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2511425" algn="l"/>
              </a:tabLst>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2511425" algn="l"/>
              </a:tabLst>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tabLst>
                <a:tab pos="2511425" algn="l"/>
              </a:tabLs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tabLst>
                <a:tab pos="2511425" algn="l"/>
              </a:tabLs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tabLst>
                <a:tab pos="2511425" algn="l"/>
              </a:tabLs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tabLst>
                <a:tab pos="2511425" algn="l"/>
              </a:tabLst>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600">
                <a:latin typeface="Courier New" panose="02070309020205020404" pitchFamily="49" charset="0"/>
              </a:rPr>
              <a:t>A45_SSV1/4-25 	</a:t>
            </a:r>
            <a:r>
              <a:rPr lang="en-US" altLang="nb-NO" sz="1600" b="1">
                <a:latin typeface="Courier New" panose="02070309020205020404" pitchFamily="49" charset="0"/>
              </a:rPr>
              <a:t>Clr..CggiFnkrrevveHllvg.H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ABC3G_LAGLA/285-305 	</a:t>
            </a:r>
            <a:r>
              <a:rPr lang="en-US" altLang="nb-NO" sz="1600" b="1">
                <a:latin typeface="Courier New" panose="02070309020205020404" pitchFamily="49" charset="0"/>
              </a:rPr>
              <a:t>Cfs..CaekVaeflqenpHvnl..H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ABRU_DROME/546-567 	</a:t>
            </a:r>
            <a:r>
              <a:rPr lang="en-US" altLang="nb-NO" sz="1600" b="1">
                <a:latin typeface="Courier New" panose="02070309020205020404" pitchFamily="49" charset="0"/>
              </a:rPr>
              <a:t>Cpk..CgkiYrsahtlrtHledk.H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ACE1_TRIRE/402-424 	</a:t>
            </a:r>
            <a:r>
              <a:rPr lang="en-US" altLang="nb-NO" sz="1600" b="1">
                <a:latin typeface="Courier New" panose="02070309020205020404" pitchFamily="49" charset="0"/>
              </a:rPr>
              <a:t>CrepgCtkeFkrpcdltkHekt..H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ACE2_SCHPO/445-467 	</a:t>
            </a:r>
            <a:r>
              <a:rPr lang="en-US" altLang="nb-NO" sz="1600" b="1">
                <a:latin typeface="Courier New" panose="02070309020205020404" pitchFamily="49" charset="0"/>
              </a:rPr>
              <a:t>ClyngCnkrIarkynvesHiqt..H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ACE2_SCHPO/475-495 	</a:t>
            </a:r>
            <a:r>
              <a:rPr lang="en-US" altLang="nb-NO" sz="1600" b="1">
                <a:latin typeface="Courier New" panose="02070309020205020404" pitchFamily="49" charset="0"/>
              </a:rPr>
              <a:t>Cdl..CkagFvrhhdlkrHlri..H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ACE2_YEAST/605-627 	</a:t>
            </a:r>
            <a:r>
              <a:rPr lang="en-US" altLang="nb-NO" sz="1600" b="1">
                <a:latin typeface="Courier New" panose="02070309020205020404" pitchFamily="49" charset="0"/>
              </a:rPr>
              <a:t>ClypnCnkvFkrrynirsHiqt..H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ACE2_YEAST/635-657 	</a:t>
            </a:r>
            <a:r>
              <a:rPr lang="en-US" altLang="nb-NO" sz="1600" b="1">
                <a:latin typeface="Courier New" panose="02070309020205020404" pitchFamily="49" charset="0"/>
              </a:rPr>
              <a:t>CdfpgCtkaFvrnhdlirHkis..H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ADNP2_HUMAN/772-793 	</a:t>
            </a:r>
            <a:r>
              <a:rPr lang="en-US" altLang="nb-NO" sz="1600" b="1">
                <a:latin typeface="Courier New" panose="02070309020205020404" pitchFamily="49" charset="0"/>
              </a:rPr>
              <a:t>Clf..CpctFhdikglseHsrnr.H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ADNP2_HUMAN/877-899 	</a:t>
            </a:r>
            <a:r>
              <a:rPr lang="en-US" altLang="nb-NO" sz="1600" b="1">
                <a:latin typeface="Courier New" panose="02070309020205020404" pitchFamily="49" charset="0"/>
              </a:rPr>
              <a:t>Cpf..CfgpFvtteayelHlkerhH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ADNP2_MOUSE/802-823 	</a:t>
            </a:r>
            <a:r>
              <a:rPr lang="en-US" altLang="nb-NO" sz="1600" b="1">
                <a:latin typeface="Courier New" panose="02070309020205020404" pitchFamily="49" charset="0"/>
              </a:rPr>
              <a:t>Clf..CpctFhdvrglveHsrtk.H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ADNP2_MOUSE/907-929 	</a:t>
            </a:r>
            <a:r>
              <a:rPr lang="en-US" altLang="nb-NO" sz="1600" b="1">
                <a:latin typeface="Courier New" panose="02070309020205020404" pitchFamily="49" charset="0"/>
              </a:rPr>
              <a:t>Cpf..ClstFmtadayelHlkerhH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ADNP_HUMAN/514-535 	</a:t>
            </a:r>
            <a:r>
              <a:rPr lang="en-US" altLang="nb-NO" sz="1600" b="1">
                <a:latin typeface="Courier New" panose="02070309020205020404" pitchFamily="49" charset="0"/>
              </a:rPr>
              <a:t>Cpy..CrstFndvekmaaHmrmv.H</a:t>
            </a:r>
            <a:r>
              <a:rPr lang="en-US" altLang="nb-NO" sz="1600">
                <a:latin typeface="Courier New" panose="02070309020205020404" pitchFamily="49" charset="0"/>
              </a:rPr>
              <a:t> </a:t>
            </a:r>
          </a:p>
          <a:p>
            <a:pPr>
              <a:spcBef>
                <a:spcPct val="0"/>
              </a:spcBef>
              <a:buFontTx/>
              <a:buNone/>
            </a:pPr>
            <a:r>
              <a:rPr lang="en-US" altLang="nb-NO" sz="1600">
                <a:latin typeface="Courier New" panose="02070309020205020404" pitchFamily="49" charset="0"/>
              </a:rPr>
              <a:t>ADNP_MOUSE/233-254 	</a:t>
            </a:r>
            <a:r>
              <a:rPr lang="en-US" altLang="nb-NO" sz="1600" b="1">
                <a:latin typeface="Courier New" panose="02070309020205020404" pitchFamily="49" charset="0"/>
              </a:rPr>
              <a:t>Cpy..CrstFndvekmaaHmrmv.H</a:t>
            </a:r>
            <a:r>
              <a:rPr lang="en-US" altLang="nb-NO" sz="1600">
                <a:latin typeface="Courier New" panose="02070309020205020404" pitchFamily="49" charset="0"/>
              </a:rPr>
              <a:t> </a:t>
            </a:r>
          </a:p>
        </p:txBody>
      </p:sp>
      <p:pic>
        <p:nvPicPr>
          <p:cNvPr id="112648" name="Picture 8">
            <a:extLst>
              <a:ext uri="{FF2B5EF4-FFF2-40B4-BE49-F238E27FC236}">
                <a16:creationId xmlns:a16="http://schemas.microsoft.com/office/drawing/2014/main" id="{B3EA4CEE-44A9-EF40-B431-DB7D4F6D5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700" y="2857500"/>
            <a:ext cx="28575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9" name="Rectangle 9">
            <a:extLst>
              <a:ext uri="{FF2B5EF4-FFF2-40B4-BE49-F238E27FC236}">
                <a16:creationId xmlns:a16="http://schemas.microsoft.com/office/drawing/2014/main" id="{2673F9A9-6C0F-B94C-B680-848B39141CFD}"/>
              </a:ext>
            </a:extLst>
          </p:cNvPr>
          <p:cNvSpPr>
            <a:spLocks noGrp="1" noChangeArrowheads="1"/>
          </p:cNvSpPr>
          <p:nvPr>
            <p:ph type="body" idx="1"/>
          </p:nvPr>
        </p:nvSpPr>
        <p:spPr/>
        <p:txBody>
          <a:bodyPr/>
          <a:lstStyle/>
          <a:p>
            <a:pPr eaLnBrk="1" hangingPunct="1">
              <a:buFont typeface="Wingdings" pitchFamily="2" charset="2"/>
              <a:buNone/>
            </a:pPr>
            <a:r>
              <a:rPr lang="en-US" altLang="nb-NO"/>
              <a:t>Protein domains often more conserved than remaining sequence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Number Placeholder 5">
            <a:extLst>
              <a:ext uri="{FF2B5EF4-FFF2-40B4-BE49-F238E27FC236}">
                <a16:creationId xmlns:a16="http://schemas.microsoft.com/office/drawing/2014/main" id="{B6E8AE95-E575-E84C-B660-D9B3724C186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AEBC830-E704-0F4F-8FD2-8F89BF4DAC06}" type="slidenum">
              <a:rPr lang="en-US" altLang="nb-NO" sz="1400" smtClean="0">
                <a:solidFill>
                  <a:srgbClr val="A8B9F6"/>
                </a:solidFill>
              </a:rPr>
              <a:pPr>
                <a:spcBef>
                  <a:spcPct val="0"/>
                </a:spcBef>
                <a:buFontTx/>
                <a:buNone/>
              </a:pPr>
              <a:t>43</a:t>
            </a:fld>
            <a:endParaRPr lang="en-US" altLang="nb-NO" sz="1400">
              <a:solidFill>
                <a:srgbClr val="A8B9F6"/>
              </a:solidFill>
            </a:endParaRPr>
          </a:p>
        </p:txBody>
      </p:sp>
      <p:sp>
        <p:nvSpPr>
          <p:cNvPr id="116738" name="Rectangle 2">
            <a:extLst>
              <a:ext uri="{FF2B5EF4-FFF2-40B4-BE49-F238E27FC236}">
                <a16:creationId xmlns:a16="http://schemas.microsoft.com/office/drawing/2014/main" id="{724CFA1F-E889-F34A-B00F-5C18513813AC}"/>
              </a:ext>
            </a:extLst>
          </p:cNvPr>
          <p:cNvSpPr>
            <a:spLocks noGrp="1" noChangeArrowheads="1"/>
          </p:cNvSpPr>
          <p:nvPr>
            <p:ph type="title"/>
          </p:nvPr>
        </p:nvSpPr>
        <p:spPr/>
        <p:txBody>
          <a:bodyPr/>
          <a:lstStyle/>
          <a:p>
            <a:pPr eaLnBrk="1" hangingPunct="1"/>
            <a:r>
              <a:rPr lang="en-US" altLang="nb-NO"/>
              <a:t>Local alignment (LA) </a:t>
            </a:r>
          </a:p>
        </p:txBody>
      </p:sp>
      <p:sp>
        <p:nvSpPr>
          <p:cNvPr id="116739" name="Rectangle 3">
            <a:extLst>
              <a:ext uri="{FF2B5EF4-FFF2-40B4-BE49-F238E27FC236}">
                <a16:creationId xmlns:a16="http://schemas.microsoft.com/office/drawing/2014/main" id="{232E0A16-B534-5948-9B1C-201C23B673A7}"/>
              </a:ext>
            </a:extLst>
          </p:cNvPr>
          <p:cNvSpPr>
            <a:spLocks noGrp="1" noChangeArrowheads="1"/>
          </p:cNvSpPr>
          <p:nvPr>
            <p:ph type="body" idx="1"/>
          </p:nvPr>
        </p:nvSpPr>
        <p:spPr/>
        <p:txBody>
          <a:bodyPr/>
          <a:lstStyle/>
          <a:p>
            <a:pPr eaLnBrk="1" hangingPunct="1">
              <a:lnSpc>
                <a:spcPct val="90000"/>
              </a:lnSpc>
            </a:pPr>
            <a:r>
              <a:rPr lang="en-US" altLang="nb-NO" sz="2400"/>
              <a:t>Find the portions (substrings) of S and R that are most similar</a:t>
            </a:r>
          </a:p>
          <a:p>
            <a:pPr eaLnBrk="1" hangingPunct="1">
              <a:lnSpc>
                <a:spcPct val="90000"/>
              </a:lnSpc>
            </a:pPr>
            <a:r>
              <a:rPr lang="en-US" altLang="nb-NO" sz="2400"/>
              <a:t>Substrings with optimal GA</a:t>
            </a:r>
          </a:p>
          <a:p>
            <a:pPr eaLnBrk="1" hangingPunct="1">
              <a:lnSpc>
                <a:spcPct val="90000"/>
              </a:lnSpc>
            </a:pPr>
            <a:endParaRPr lang="en-US" altLang="nb-NO" sz="2400"/>
          </a:p>
          <a:p>
            <a:pPr eaLnBrk="1" hangingPunct="1">
              <a:lnSpc>
                <a:spcPct val="90000"/>
              </a:lnSpc>
              <a:buFont typeface="Wingdings" pitchFamily="2" charset="2"/>
              <a:buNone/>
            </a:pPr>
            <a:r>
              <a:rPr lang="en-US" altLang="nb-NO" sz="2400"/>
              <a:t>S=</a:t>
            </a:r>
            <a:r>
              <a:rPr lang="en-US" altLang="nb-NO" sz="2400">
                <a:latin typeface="Courier New" panose="02070309020205020404" pitchFamily="49" charset="0"/>
              </a:rPr>
              <a:t>acggattgc</a:t>
            </a:r>
          </a:p>
          <a:p>
            <a:pPr eaLnBrk="1" hangingPunct="1">
              <a:lnSpc>
                <a:spcPct val="90000"/>
              </a:lnSpc>
              <a:buFont typeface="Wingdings" pitchFamily="2" charset="2"/>
              <a:buNone/>
            </a:pPr>
            <a:r>
              <a:rPr lang="en-US" altLang="nb-NO" sz="2400"/>
              <a:t>R=</a:t>
            </a:r>
            <a:r>
              <a:rPr lang="en-US" altLang="nb-NO" sz="2400">
                <a:latin typeface="Courier New" panose="02070309020205020404" pitchFamily="49" charset="0"/>
              </a:rPr>
              <a:t>ttaggatg</a:t>
            </a:r>
            <a:endParaRPr lang="en-US" altLang="nb-NO" sz="2400"/>
          </a:p>
          <a:p>
            <a:pPr eaLnBrk="1" hangingPunct="1">
              <a:lnSpc>
                <a:spcPct val="90000"/>
              </a:lnSpc>
              <a:buFont typeface="Wingdings" pitchFamily="2" charset="2"/>
              <a:buNone/>
            </a:pPr>
            <a:endParaRPr lang="en-US" altLang="nb-NO" sz="2400"/>
          </a:p>
          <a:p>
            <a:pPr eaLnBrk="1" hangingPunct="1">
              <a:lnSpc>
                <a:spcPct val="90000"/>
              </a:lnSpc>
              <a:buFont typeface="Wingdings" pitchFamily="2" charset="2"/>
              <a:buNone/>
            </a:pPr>
            <a:r>
              <a:rPr lang="en-US" altLang="nb-NO" sz="2400"/>
              <a:t>GA:</a:t>
            </a:r>
          </a:p>
          <a:p>
            <a:pPr lvl="1" eaLnBrk="1" hangingPunct="1">
              <a:lnSpc>
                <a:spcPct val="90000"/>
              </a:lnSpc>
              <a:buFontTx/>
              <a:buNone/>
            </a:pPr>
            <a:r>
              <a:rPr lang="en-US" altLang="nb-NO" sz="2000">
                <a:latin typeface="Courier New" panose="02070309020205020404" pitchFamily="49" charset="0"/>
              </a:rPr>
              <a:t>--acggattgc</a:t>
            </a:r>
          </a:p>
          <a:p>
            <a:pPr lvl="1" eaLnBrk="1" hangingPunct="1">
              <a:lnSpc>
                <a:spcPct val="90000"/>
              </a:lnSpc>
              <a:buFontTx/>
              <a:buNone/>
            </a:pPr>
            <a:r>
              <a:rPr lang="en-US" altLang="nb-NO" sz="2000">
                <a:latin typeface="Courier New" panose="02070309020205020404" pitchFamily="49" charset="0"/>
              </a:rPr>
              <a:t>tta-ggat-g-</a:t>
            </a:r>
          </a:p>
          <a:p>
            <a:pPr eaLnBrk="1" hangingPunct="1">
              <a:lnSpc>
                <a:spcPct val="90000"/>
              </a:lnSpc>
              <a:buFont typeface="Wingdings" pitchFamily="2" charset="2"/>
              <a:buNone/>
            </a:pPr>
            <a:endParaRPr lang="en-US" altLang="nb-NO" sz="2400"/>
          </a:p>
          <a:p>
            <a:pPr eaLnBrk="1" hangingPunct="1">
              <a:lnSpc>
                <a:spcPct val="90000"/>
              </a:lnSpc>
              <a:buFont typeface="Wingdings" pitchFamily="2" charset="2"/>
              <a:buNone/>
            </a:pPr>
            <a:r>
              <a:rPr lang="en-US" altLang="nb-NO" sz="2400" i="1"/>
              <a:t>LA</a:t>
            </a:r>
            <a:r>
              <a:rPr lang="en-US" altLang="nb-NO" sz="2400"/>
              <a:t>?</a:t>
            </a:r>
          </a:p>
          <a:p>
            <a:pPr lvl="1" eaLnBrk="1" hangingPunct="1">
              <a:lnSpc>
                <a:spcPct val="90000"/>
              </a:lnSpc>
              <a:buFontTx/>
              <a:buNone/>
            </a:pPr>
            <a:r>
              <a:rPr lang="en-US" altLang="nb-NO"/>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Number Placeholder 6">
            <a:extLst>
              <a:ext uri="{FF2B5EF4-FFF2-40B4-BE49-F238E27FC236}">
                <a16:creationId xmlns:a16="http://schemas.microsoft.com/office/drawing/2014/main" id="{74436AEB-6CD3-9944-9611-5A27296DD73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9CD2667-DDDB-474D-8ECF-DA85ACEAD574}" type="slidenum">
              <a:rPr lang="en-US" altLang="nb-NO" sz="1400" smtClean="0">
                <a:solidFill>
                  <a:srgbClr val="A8B9F6"/>
                </a:solidFill>
              </a:rPr>
              <a:pPr>
                <a:spcBef>
                  <a:spcPct val="0"/>
                </a:spcBef>
                <a:buFontTx/>
                <a:buNone/>
              </a:pPr>
              <a:t>44</a:t>
            </a:fld>
            <a:endParaRPr lang="en-US" altLang="nb-NO" sz="1400">
              <a:solidFill>
                <a:srgbClr val="A8B9F6"/>
              </a:solidFill>
            </a:endParaRPr>
          </a:p>
        </p:txBody>
      </p:sp>
      <p:sp>
        <p:nvSpPr>
          <p:cNvPr id="118786" name="Rectangle 2">
            <a:extLst>
              <a:ext uri="{FF2B5EF4-FFF2-40B4-BE49-F238E27FC236}">
                <a16:creationId xmlns:a16="http://schemas.microsoft.com/office/drawing/2014/main" id="{F9779B68-9745-184B-B66B-4D0744432215}"/>
              </a:ext>
            </a:extLst>
          </p:cNvPr>
          <p:cNvSpPr>
            <a:spLocks noGrp="1" noChangeArrowheads="1"/>
          </p:cNvSpPr>
          <p:nvPr>
            <p:ph type="title"/>
          </p:nvPr>
        </p:nvSpPr>
        <p:spPr/>
        <p:txBody>
          <a:bodyPr/>
          <a:lstStyle/>
          <a:p>
            <a:pPr eaLnBrk="1" hangingPunct="1"/>
            <a:r>
              <a:rPr lang="en-US" altLang="nb-NO" dirty="0"/>
              <a:t>Local alignments</a:t>
            </a:r>
          </a:p>
        </p:txBody>
      </p:sp>
      <p:sp>
        <p:nvSpPr>
          <p:cNvPr id="118787" name="Rectangle 3">
            <a:extLst>
              <a:ext uri="{FF2B5EF4-FFF2-40B4-BE49-F238E27FC236}">
                <a16:creationId xmlns:a16="http://schemas.microsoft.com/office/drawing/2014/main" id="{E6B19834-3D97-3347-A097-6BCCC5C36CA2}"/>
              </a:ext>
            </a:extLst>
          </p:cNvPr>
          <p:cNvSpPr>
            <a:spLocks noGrp="1" noChangeArrowheads="1"/>
          </p:cNvSpPr>
          <p:nvPr>
            <p:ph type="body" sz="half" idx="1"/>
          </p:nvPr>
        </p:nvSpPr>
        <p:spPr/>
        <p:txBody>
          <a:bodyPr/>
          <a:lstStyle/>
          <a:p>
            <a:pPr lvl="1" eaLnBrk="1" hangingPunct="1"/>
            <a:endParaRPr lang="en-US" altLang="nb-NO" sz="2000" dirty="0"/>
          </a:p>
          <a:p>
            <a:pPr lvl="1" eaLnBrk="1" hangingPunct="1"/>
            <a:endParaRPr lang="en-US" altLang="nb-NO" sz="2000" dirty="0"/>
          </a:p>
          <a:p>
            <a:pPr lvl="1" eaLnBrk="1" hangingPunct="1"/>
            <a:r>
              <a:rPr lang="en-US" altLang="nb-NO" sz="2000" dirty="0"/>
              <a:t>Match = 1</a:t>
            </a:r>
          </a:p>
          <a:p>
            <a:pPr lvl="1" eaLnBrk="1" hangingPunct="1"/>
            <a:r>
              <a:rPr lang="en-US" altLang="nb-NO" sz="2000" dirty="0"/>
              <a:t>Mismatch = -1</a:t>
            </a:r>
          </a:p>
          <a:p>
            <a:pPr lvl="1" eaLnBrk="1" hangingPunct="1"/>
            <a:r>
              <a:rPr lang="en-US" altLang="nb-NO" sz="2000" dirty="0"/>
              <a:t>Gap = -1</a:t>
            </a:r>
          </a:p>
          <a:p>
            <a:pPr marL="457200" indent="-457200" eaLnBrk="1" hangingPunct="1">
              <a:lnSpc>
                <a:spcPct val="90000"/>
              </a:lnSpc>
              <a:buFont typeface="Wingdings" pitchFamily="2" charset="2"/>
              <a:buNone/>
            </a:pPr>
            <a:endParaRPr lang="en-US" altLang="nb-NO" sz="2400" dirty="0"/>
          </a:p>
        </p:txBody>
      </p:sp>
      <p:graphicFrame>
        <p:nvGraphicFramePr>
          <p:cNvPr id="865284" name="Group 4">
            <a:extLst>
              <a:ext uri="{FF2B5EF4-FFF2-40B4-BE49-F238E27FC236}">
                <a16:creationId xmlns:a16="http://schemas.microsoft.com/office/drawing/2014/main" id="{2CB1E518-81E3-FD4C-99B0-D653140D6A47}"/>
              </a:ext>
            </a:extLst>
          </p:cNvPr>
          <p:cNvGraphicFramePr>
            <a:graphicFrameLocks noGrp="1"/>
          </p:cNvGraphicFramePr>
          <p:nvPr>
            <p:ph sz="half" idx="2"/>
            <p:extLst>
              <p:ext uri="{D42A27DB-BD31-4B8C-83A1-F6EECF244321}">
                <p14:modId xmlns:p14="http://schemas.microsoft.com/office/powerpoint/2010/main" val="2412045685"/>
              </p:ext>
            </p:extLst>
          </p:nvPr>
        </p:nvGraphicFramePr>
        <p:xfrm>
          <a:off x="4648200" y="1524000"/>
          <a:ext cx="2971800" cy="4572000"/>
        </p:xfrm>
        <a:graphic>
          <a:graphicData uri="http://schemas.openxmlformats.org/drawingml/2006/table">
            <a:tbl>
              <a:tblPr/>
              <a:tblGrid>
                <a:gridCol w="330200">
                  <a:extLst>
                    <a:ext uri="{9D8B030D-6E8A-4147-A177-3AD203B41FA5}">
                      <a16:colId xmlns:a16="http://schemas.microsoft.com/office/drawing/2014/main" val="3332940586"/>
                    </a:ext>
                  </a:extLst>
                </a:gridCol>
                <a:gridCol w="330200">
                  <a:extLst>
                    <a:ext uri="{9D8B030D-6E8A-4147-A177-3AD203B41FA5}">
                      <a16:colId xmlns:a16="http://schemas.microsoft.com/office/drawing/2014/main" val="77317392"/>
                    </a:ext>
                  </a:extLst>
                </a:gridCol>
                <a:gridCol w="330200">
                  <a:extLst>
                    <a:ext uri="{9D8B030D-6E8A-4147-A177-3AD203B41FA5}">
                      <a16:colId xmlns:a16="http://schemas.microsoft.com/office/drawing/2014/main" val="3455290612"/>
                    </a:ext>
                  </a:extLst>
                </a:gridCol>
                <a:gridCol w="330200">
                  <a:extLst>
                    <a:ext uri="{9D8B030D-6E8A-4147-A177-3AD203B41FA5}">
                      <a16:colId xmlns:a16="http://schemas.microsoft.com/office/drawing/2014/main" val="2068963346"/>
                    </a:ext>
                  </a:extLst>
                </a:gridCol>
                <a:gridCol w="330200">
                  <a:extLst>
                    <a:ext uri="{9D8B030D-6E8A-4147-A177-3AD203B41FA5}">
                      <a16:colId xmlns:a16="http://schemas.microsoft.com/office/drawing/2014/main" val="3968355554"/>
                    </a:ext>
                  </a:extLst>
                </a:gridCol>
                <a:gridCol w="331788">
                  <a:extLst>
                    <a:ext uri="{9D8B030D-6E8A-4147-A177-3AD203B41FA5}">
                      <a16:colId xmlns:a16="http://schemas.microsoft.com/office/drawing/2014/main" val="2751591061"/>
                    </a:ext>
                  </a:extLst>
                </a:gridCol>
                <a:gridCol w="330200">
                  <a:extLst>
                    <a:ext uri="{9D8B030D-6E8A-4147-A177-3AD203B41FA5}">
                      <a16:colId xmlns:a16="http://schemas.microsoft.com/office/drawing/2014/main" val="1053458809"/>
                    </a:ext>
                  </a:extLst>
                </a:gridCol>
                <a:gridCol w="328612">
                  <a:extLst>
                    <a:ext uri="{9D8B030D-6E8A-4147-A177-3AD203B41FA5}">
                      <a16:colId xmlns:a16="http://schemas.microsoft.com/office/drawing/2014/main" val="2557841393"/>
                    </a:ext>
                  </a:extLst>
                </a:gridCol>
                <a:gridCol w="330200">
                  <a:extLst>
                    <a:ext uri="{9D8B030D-6E8A-4147-A177-3AD203B41FA5}">
                      <a16:colId xmlns:a16="http://schemas.microsoft.com/office/drawing/2014/main" val="384342322"/>
                    </a:ext>
                  </a:extLst>
                </a:gridCol>
              </a:tblGrid>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ru-RU" altLang="nb-NO" sz="1600" b="0" i="0" u="none" strike="noStrike" cap="none" normalizeH="0" baseline="0" dirty="0">
                        <a:ln>
                          <a:noFill/>
                        </a:ln>
                        <a:solidFill>
                          <a:schemeClr val="tx1"/>
                        </a:solidFill>
                        <a:effectLst/>
                        <a:latin typeface="Courier New" panose="020703090202050204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T</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A</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240008456"/>
                  </a:ext>
                </a:extLst>
              </a:tr>
              <a:tr h="442913">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altLang="nb-NO" sz="2400" b="0" i="0" u="none" strike="noStrike" cap="none" normalizeH="0" baseline="0" dirty="0">
                        <a:ln>
                          <a:noFill/>
                        </a:ln>
                        <a:solidFill>
                          <a:schemeClr val="tx1"/>
                        </a:solidFill>
                        <a:effectLst/>
                        <a:latin typeface="Courier New" panose="02070309020205020404" pitchFamily="49" charset="0"/>
                        <a:ea typeface="ＭＳ Ｐゴシック" panose="020B0600070205080204" pitchFamily="34" charset="-128"/>
                      </a:endParaRP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472257291"/>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nb-NO"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nb-NO"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279953955"/>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nb-NO"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nb-NO"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546592457"/>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C</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nb-NO"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nb-NO"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550159119"/>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nb-NO"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nb-NO"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4031816861"/>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2595710389"/>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549303880"/>
                  </a:ext>
                </a:extLst>
              </a:tr>
              <a:tr h="442913">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625469315"/>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C</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2595389555"/>
                  </a:ext>
                </a:extLst>
              </a:tr>
            </a:tbl>
          </a:graphicData>
        </a:graphic>
      </p:graphicFrame>
      <p:pic>
        <p:nvPicPr>
          <p:cNvPr id="4" name="Picture 3">
            <a:extLst>
              <a:ext uri="{FF2B5EF4-FFF2-40B4-BE49-F238E27FC236}">
                <a16:creationId xmlns:a16="http://schemas.microsoft.com/office/drawing/2014/main" id="{32A66858-7565-BC43-B471-40A0535138E8}"/>
              </a:ext>
            </a:extLst>
          </p:cNvPr>
          <p:cNvPicPr>
            <a:picLocks noChangeAspect="1"/>
          </p:cNvPicPr>
          <p:nvPr/>
        </p:nvPicPr>
        <p:blipFill>
          <a:blip r:embed="rId3"/>
          <a:stretch>
            <a:fillRect/>
          </a:stretch>
        </p:blipFill>
        <p:spPr>
          <a:xfrm>
            <a:off x="1558411" y="3645024"/>
            <a:ext cx="2933700" cy="1574800"/>
          </a:xfrm>
          <a:prstGeom prst="rect">
            <a:avLst/>
          </a:prstGeom>
        </p:spPr>
      </p:pic>
      <p:sp>
        <p:nvSpPr>
          <p:cNvPr id="5" name="TextBox 4">
            <a:extLst>
              <a:ext uri="{FF2B5EF4-FFF2-40B4-BE49-F238E27FC236}">
                <a16:creationId xmlns:a16="http://schemas.microsoft.com/office/drawing/2014/main" id="{E3253C0A-C637-0743-B90E-197EBAAF5BFE}"/>
              </a:ext>
            </a:extLst>
          </p:cNvPr>
          <p:cNvSpPr txBox="1"/>
          <p:nvPr/>
        </p:nvSpPr>
        <p:spPr>
          <a:xfrm>
            <a:off x="103307" y="4232369"/>
            <a:ext cx="1378904" cy="400110"/>
          </a:xfrm>
          <a:prstGeom prst="rect">
            <a:avLst/>
          </a:prstGeom>
          <a:noFill/>
        </p:spPr>
        <p:txBody>
          <a:bodyPr wrap="none" rtlCol="0">
            <a:spAutoFit/>
          </a:bodyPr>
          <a:lstStyle/>
          <a:p>
            <a:r>
              <a:rPr lang="nb-NO" dirty="0"/>
              <a:t>LA(</a:t>
            </a:r>
            <a:r>
              <a:rPr lang="nb-NO" dirty="0" err="1"/>
              <a:t>S</a:t>
            </a:r>
            <a:r>
              <a:rPr lang="nb-NO" baseline="-25000" dirty="0" err="1"/>
              <a:t>i</a:t>
            </a:r>
            <a:r>
              <a:rPr lang="nb-NO" dirty="0" err="1"/>
              <a:t>,S</a:t>
            </a:r>
            <a:r>
              <a:rPr lang="nb-NO" baseline="-25000" dirty="0" err="1"/>
              <a:t>j</a:t>
            </a:r>
            <a:r>
              <a:rPr lang="nb-NO" dirty="0"/>
              <a:t>) =</a:t>
            </a:r>
          </a:p>
        </p:txBody>
      </p:sp>
      <p:sp>
        <p:nvSpPr>
          <p:cNvPr id="2" name="TextBox 1">
            <a:extLst>
              <a:ext uri="{FF2B5EF4-FFF2-40B4-BE49-F238E27FC236}">
                <a16:creationId xmlns:a16="http://schemas.microsoft.com/office/drawing/2014/main" id="{2321544D-90CC-4F4B-BAD2-A935237390B7}"/>
              </a:ext>
            </a:extLst>
          </p:cNvPr>
          <p:cNvSpPr txBox="1"/>
          <p:nvPr/>
        </p:nvSpPr>
        <p:spPr>
          <a:xfrm>
            <a:off x="876300" y="6096000"/>
            <a:ext cx="2097177" cy="707886"/>
          </a:xfrm>
          <a:prstGeom prst="rect">
            <a:avLst/>
          </a:prstGeom>
          <a:noFill/>
        </p:spPr>
        <p:txBody>
          <a:bodyPr wrap="none" rtlCol="0">
            <a:spAutoFit/>
          </a:bodyPr>
          <a:lstStyle/>
          <a:p>
            <a:r>
              <a:rPr lang="nb-NO" dirty="0"/>
              <a:t>Smith-</a:t>
            </a:r>
            <a:r>
              <a:rPr lang="nb-NO" dirty="0" err="1"/>
              <a:t>Waterman</a:t>
            </a:r>
            <a:endParaRPr lang="nb-NO" dirty="0"/>
          </a:p>
          <a:p>
            <a:endParaRPr lang="nb-NO"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Number Placeholder 6">
            <a:extLst>
              <a:ext uri="{FF2B5EF4-FFF2-40B4-BE49-F238E27FC236}">
                <a16:creationId xmlns:a16="http://schemas.microsoft.com/office/drawing/2014/main" id="{B3D8218C-D47E-F14D-A977-2E6DCDC8018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BA6C728-CDE7-9E4A-8A5E-001FEFC5A4FE}" type="slidenum">
              <a:rPr lang="en-US" altLang="nb-NO" sz="1400" smtClean="0">
                <a:solidFill>
                  <a:srgbClr val="A8B9F6"/>
                </a:solidFill>
              </a:rPr>
              <a:pPr>
                <a:spcBef>
                  <a:spcPct val="0"/>
                </a:spcBef>
                <a:buFontTx/>
                <a:buNone/>
              </a:pPr>
              <a:t>45</a:t>
            </a:fld>
            <a:endParaRPr lang="en-US" altLang="nb-NO" sz="1400">
              <a:solidFill>
                <a:srgbClr val="A8B9F6"/>
              </a:solidFill>
            </a:endParaRPr>
          </a:p>
        </p:txBody>
      </p:sp>
      <p:sp>
        <p:nvSpPr>
          <p:cNvPr id="120834" name="Rectangle 2">
            <a:extLst>
              <a:ext uri="{FF2B5EF4-FFF2-40B4-BE49-F238E27FC236}">
                <a16:creationId xmlns:a16="http://schemas.microsoft.com/office/drawing/2014/main" id="{99B08603-9F12-7743-BF11-CBC1A3E12329}"/>
              </a:ext>
            </a:extLst>
          </p:cNvPr>
          <p:cNvSpPr>
            <a:spLocks noGrp="1" noChangeArrowheads="1"/>
          </p:cNvSpPr>
          <p:nvPr>
            <p:ph type="title"/>
          </p:nvPr>
        </p:nvSpPr>
        <p:spPr/>
        <p:txBody>
          <a:bodyPr/>
          <a:lstStyle/>
          <a:p>
            <a:pPr eaLnBrk="1" hangingPunct="1"/>
            <a:r>
              <a:rPr lang="en-US" altLang="nb-NO" dirty="0"/>
              <a:t>Local alignments</a:t>
            </a:r>
          </a:p>
        </p:txBody>
      </p:sp>
      <p:sp>
        <p:nvSpPr>
          <p:cNvPr id="120835" name="Rectangle 3">
            <a:extLst>
              <a:ext uri="{FF2B5EF4-FFF2-40B4-BE49-F238E27FC236}">
                <a16:creationId xmlns:a16="http://schemas.microsoft.com/office/drawing/2014/main" id="{BADC6119-D045-6048-9AC8-2344E2E886C7}"/>
              </a:ext>
            </a:extLst>
          </p:cNvPr>
          <p:cNvSpPr>
            <a:spLocks noGrp="1" noChangeArrowheads="1"/>
          </p:cNvSpPr>
          <p:nvPr>
            <p:ph type="body" sz="half" idx="1"/>
          </p:nvPr>
        </p:nvSpPr>
        <p:spPr/>
        <p:txBody>
          <a:bodyPr/>
          <a:lstStyle/>
          <a:p>
            <a:pPr marL="457200" indent="-457200" eaLnBrk="1" hangingPunct="1"/>
            <a:endParaRPr lang="en-US" altLang="nb-NO" sz="1800" dirty="0"/>
          </a:p>
          <a:p>
            <a:pPr marL="457200" indent="-457200" eaLnBrk="1" hangingPunct="1"/>
            <a:endParaRPr lang="en-US" altLang="nb-NO" sz="1800" dirty="0"/>
          </a:p>
          <a:p>
            <a:pPr marL="457200" indent="-457200" eaLnBrk="1" hangingPunct="1"/>
            <a:endParaRPr lang="en-US" altLang="nb-NO" sz="1800" dirty="0"/>
          </a:p>
          <a:p>
            <a:pPr marL="457200" indent="-457200" eaLnBrk="1" hangingPunct="1"/>
            <a:endParaRPr lang="en-US" altLang="nb-NO" sz="1800" dirty="0"/>
          </a:p>
          <a:p>
            <a:pPr marL="457200" indent="-457200" eaLnBrk="1" hangingPunct="1"/>
            <a:endParaRPr lang="en-US" altLang="nb-NO" sz="1800" dirty="0"/>
          </a:p>
          <a:p>
            <a:pPr marL="457200" indent="-457200" eaLnBrk="1" hangingPunct="1"/>
            <a:endParaRPr lang="en-US" altLang="nb-NO" sz="1800" dirty="0"/>
          </a:p>
          <a:p>
            <a:pPr marL="457200" indent="-457200" eaLnBrk="1" hangingPunct="1"/>
            <a:r>
              <a:rPr lang="en-US" altLang="nb-NO" sz="1800" dirty="0"/>
              <a:t>May be multiple solutions!</a:t>
            </a:r>
          </a:p>
          <a:p>
            <a:pPr marL="457200" indent="-457200" eaLnBrk="1" hangingPunct="1"/>
            <a:endParaRPr lang="en-US" altLang="nb-NO" sz="1800" dirty="0"/>
          </a:p>
          <a:p>
            <a:pPr marL="457200" indent="-457200" eaLnBrk="1" hangingPunct="1">
              <a:buFont typeface="Wingdings" pitchFamily="2" charset="2"/>
              <a:buNone/>
            </a:pPr>
            <a:r>
              <a:rPr lang="en-US" altLang="nb-NO" sz="1800" dirty="0"/>
              <a:t> </a:t>
            </a:r>
          </a:p>
        </p:txBody>
      </p:sp>
      <p:graphicFrame>
        <p:nvGraphicFramePr>
          <p:cNvPr id="867332" name="Group 4">
            <a:extLst>
              <a:ext uri="{FF2B5EF4-FFF2-40B4-BE49-F238E27FC236}">
                <a16:creationId xmlns:a16="http://schemas.microsoft.com/office/drawing/2014/main" id="{EE3F9048-687B-2245-90C8-C793E2C25C8E}"/>
              </a:ext>
            </a:extLst>
          </p:cNvPr>
          <p:cNvGraphicFramePr>
            <a:graphicFrameLocks noGrp="1"/>
          </p:cNvGraphicFramePr>
          <p:nvPr>
            <p:ph sz="half" idx="2"/>
          </p:nvPr>
        </p:nvGraphicFramePr>
        <p:xfrm>
          <a:off x="4648200" y="1524000"/>
          <a:ext cx="2971800" cy="4572000"/>
        </p:xfrm>
        <a:graphic>
          <a:graphicData uri="http://schemas.openxmlformats.org/drawingml/2006/table">
            <a:tbl>
              <a:tblPr/>
              <a:tblGrid>
                <a:gridCol w="330200">
                  <a:extLst>
                    <a:ext uri="{9D8B030D-6E8A-4147-A177-3AD203B41FA5}">
                      <a16:colId xmlns:a16="http://schemas.microsoft.com/office/drawing/2014/main" val="3472064100"/>
                    </a:ext>
                  </a:extLst>
                </a:gridCol>
                <a:gridCol w="330200">
                  <a:extLst>
                    <a:ext uri="{9D8B030D-6E8A-4147-A177-3AD203B41FA5}">
                      <a16:colId xmlns:a16="http://schemas.microsoft.com/office/drawing/2014/main" val="2993599476"/>
                    </a:ext>
                  </a:extLst>
                </a:gridCol>
                <a:gridCol w="330200">
                  <a:extLst>
                    <a:ext uri="{9D8B030D-6E8A-4147-A177-3AD203B41FA5}">
                      <a16:colId xmlns:a16="http://schemas.microsoft.com/office/drawing/2014/main" val="1158648812"/>
                    </a:ext>
                  </a:extLst>
                </a:gridCol>
                <a:gridCol w="330200">
                  <a:extLst>
                    <a:ext uri="{9D8B030D-6E8A-4147-A177-3AD203B41FA5}">
                      <a16:colId xmlns:a16="http://schemas.microsoft.com/office/drawing/2014/main" val="2790973752"/>
                    </a:ext>
                  </a:extLst>
                </a:gridCol>
                <a:gridCol w="330200">
                  <a:extLst>
                    <a:ext uri="{9D8B030D-6E8A-4147-A177-3AD203B41FA5}">
                      <a16:colId xmlns:a16="http://schemas.microsoft.com/office/drawing/2014/main" val="2892518547"/>
                    </a:ext>
                  </a:extLst>
                </a:gridCol>
                <a:gridCol w="331788">
                  <a:extLst>
                    <a:ext uri="{9D8B030D-6E8A-4147-A177-3AD203B41FA5}">
                      <a16:colId xmlns:a16="http://schemas.microsoft.com/office/drawing/2014/main" val="2943296990"/>
                    </a:ext>
                  </a:extLst>
                </a:gridCol>
                <a:gridCol w="330200">
                  <a:extLst>
                    <a:ext uri="{9D8B030D-6E8A-4147-A177-3AD203B41FA5}">
                      <a16:colId xmlns:a16="http://schemas.microsoft.com/office/drawing/2014/main" val="1977920338"/>
                    </a:ext>
                  </a:extLst>
                </a:gridCol>
                <a:gridCol w="328612">
                  <a:extLst>
                    <a:ext uri="{9D8B030D-6E8A-4147-A177-3AD203B41FA5}">
                      <a16:colId xmlns:a16="http://schemas.microsoft.com/office/drawing/2014/main" val="3270342845"/>
                    </a:ext>
                  </a:extLst>
                </a:gridCol>
                <a:gridCol w="330200">
                  <a:extLst>
                    <a:ext uri="{9D8B030D-6E8A-4147-A177-3AD203B41FA5}">
                      <a16:colId xmlns:a16="http://schemas.microsoft.com/office/drawing/2014/main" val="248441319"/>
                    </a:ext>
                  </a:extLst>
                </a:gridCol>
              </a:tblGrid>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nb-NO"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ru-RU"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є</a:t>
                      </a:r>
                      <a:endParaRPr kumimoji="0" lang="ru-RU" altLang="nb-NO" sz="16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dirty="0">
                          <a:ln>
                            <a:noFill/>
                          </a:ln>
                          <a:solidFill>
                            <a:schemeClr val="tx1"/>
                          </a:solidFill>
                          <a:effectLst/>
                          <a:latin typeface="Courier New" panose="02070309020205020404" pitchFamily="49" charset="0"/>
                          <a:ea typeface="ＭＳ Ｐゴシック" panose="020B0600070205080204" pitchFamily="34" charset="-128"/>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T</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A</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3988152335"/>
                  </a:ext>
                </a:extLst>
              </a:tr>
              <a:tr h="442913">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ru-RU"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є</a:t>
                      </a:r>
                      <a:endPar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endParaRP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716143875"/>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3732642453"/>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4161302598"/>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C</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251699955"/>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2222357773"/>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4155983981"/>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594165210"/>
                  </a:ext>
                </a:extLst>
              </a:tr>
              <a:tr h="442913">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4</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accent1"/>
                    </a:solid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54496761"/>
                  </a:ext>
                </a:extLst>
              </a:tr>
              <a:tr h="441325">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2400" b="0" i="0" u="none" strike="noStrike" cap="none" normalizeH="0" baseline="0">
                          <a:ln>
                            <a:noFill/>
                          </a:ln>
                          <a:solidFill>
                            <a:schemeClr val="tx1"/>
                          </a:solidFill>
                          <a:effectLst/>
                          <a:latin typeface="Courier New" panose="02070309020205020404" pitchFamily="49" charset="0"/>
                          <a:ea typeface="ＭＳ Ｐゴシック" panose="020B0600070205080204" pitchFamily="34" charset="-128"/>
                        </a:rPr>
                        <a:t>C</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a:t>
                      </a: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lvl1pPr algn="l">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nb-NO" sz="16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a:t>
                      </a: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616035433"/>
                  </a:ext>
                </a:extLst>
              </a:tr>
            </a:tbl>
          </a:graphicData>
        </a:graphic>
      </p:graphicFrame>
      <p:sp>
        <p:nvSpPr>
          <p:cNvPr id="120948" name="Line 116">
            <a:extLst>
              <a:ext uri="{FF2B5EF4-FFF2-40B4-BE49-F238E27FC236}">
                <a16:creationId xmlns:a16="http://schemas.microsoft.com/office/drawing/2014/main" id="{7AFE9DD7-6380-814E-A54A-74C6B2C67EC2}"/>
              </a:ext>
            </a:extLst>
          </p:cNvPr>
          <p:cNvSpPr>
            <a:spLocks noChangeShapeType="1"/>
          </p:cNvSpPr>
          <p:nvPr/>
        </p:nvSpPr>
        <p:spPr bwMode="auto">
          <a:xfrm flipH="1" flipV="1">
            <a:off x="6553200" y="5029200"/>
            <a:ext cx="228600" cy="304800"/>
          </a:xfrm>
          <a:prstGeom prst="line">
            <a:avLst/>
          </a:prstGeom>
          <a:noFill/>
          <a:ln w="38100">
            <a:solidFill>
              <a:srgbClr val="D50000"/>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nb-NO"/>
          </a:p>
        </p:txBody>
      </p:sp>
      <p:sp>
        <p:nvSpPr>
          <p:cNvPr id="120949" name="Line 117">
            <a:extLst>
              <a:ext uri="{FF2B5EF4-FFF2-40B4-BE49-F238E27FC236}">
                <a16:creationId xmlns:a16="http://schemas.microsoft.com/office/drawing/2014/main" id="{7E669FBA-DDB2-6441-8848-0FCF32A2D129}"/>
              </a:ext>
            </a:extLst>
          </p:cNvPr>
          <p:cNvSpPr>
            <a:spLocks noChangeShapeType="1"/>
          </p:cNvSpPr>
          <p:nvPr/>
        </p:nvSpPr>
        <p:spPr bwMode="auto">
          <a:xfrm flipV="1">
            <a:off x="6172200" y="4114800"/>
            <a:ext cx="0" cy="228600"/>
          </a:xfrm>
          <a:prstGeom prst="line">
            <a:avLst/>
          </a:prstGeom>
          <a:noFill/>
          <a:ln w="38100">
            <a:solidFill>
              <a:srgbClr val="D50000"/>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nb-NO"/>
          </a:p>
        </p:txBody>
      </p:sp>
      <p:sp>
        <p:nvSpPr>
          <p:cNvPr id="120950" name="Line 118">
            <a:extLst>
              <a:ext uri="{FF2B5EF4-FFF2-40B4-BE49-F238E27FC236}">
                <a16:creationId xmlns:a16="http://schemas.microsoft.com/office/drawing/2014/main" id="{1540B61F-33D3-3241-806B-C9334E9270EE}"/>
              </a:ext>
            </a:extLst>
          </p:cNvPr>
          <p:cNvSpPr>
            <a:spLocks noChangeShapeType="1"/>
          </p:cNvSpPr>
          <p:nvPr/>
        </p:nvSpPr>
        <p:spPr bwMode="auto">
          <a:xfrm flipH="1" flipV="1">
            <a:off x="6248400" y="4572000"/>
            <a:ext cx="228600" cy="304800"/>
          </a:xfrm>
          <a:prstGeom prst="line">
            <a:avLst/>
          </a:prstGeom>
          <a:noFill/>
          <a:ln w="38100">
            <a:solidFill>
              <a:srgbClr val="D50000"/>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nb-NO"/>
          </a:p>
        </p:txBody>
      </p:sp>
      <p:sp>
        <p:nvSpPr>
          <p:cNvPr id="120951" name="Line 119">
            <a:extLst>
              <a:ext uri="{FF2B5EF4-FFF2-40B4-BE49-F238E27FC236}">
                <a16:creationId xmlns:a16="http://schemas.microsoft.com/office/drawing/2014/main" id="{C4F2BF40-3A3A-EB44-8315-5056BEF367DB}"/>
              </a:ext>
            </a:extLst>
          </p:cNvPr>
          <p:cNvSpPr>
            <a:spLocks noChangeShapeType="1"/>
          </p:cNvSpPr>
          <p:nvPr/>
        </p:nvSpPr>
        <p:spPr bwMode="auto">
          <a:xfrm flipH="1" flipV="1">
            <a:off x="5867400" y="3657600"/>
            <a:ext cx="228600" cy="304800"/>
          </a:xfrm>
          <a:prstGeom prst="line">
            <a:avLst/>
          </a:prstGeom>
          <a:noFill/>
          <a:ln w="38100">
            <a:solidFill>
              <a:srgbClr val="D50000"/>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nb-NO"/>
          </a:p>
        </p:txBody>
      </p:sp>
      <p:sp>
        <p:nvSpPr>
          <p:cNvPr id="120952" name="Line 120">
            <a:extLst>
              <a:ext uri="{FF2B5EF4-FFF2-40B4-BE49-F238E27FC236}">
                <a16:creationId xmlns:a16="http://schemas.microsoft.com/office/drawing/2014/main" id="{14E0066A-B354-0B46-9DFE-49E2F5B06F1E}"/>
              </a:ext>
            </a:extLst>
          </p:cNvPr>
          <p:cNvSpPr>
            <a:spLocks noChangeShapeType="1"/>
          </p:cNvSpPr>
          <p:nvPr/>
        </p:nvSpPr>
        <p:spPr bwMode="auto">
          <a:xfrm flipH="1" flipV="1">
            <a:off x="5562600" y="3200400"/>
            <a:ext cx="228600" cy="304800"/>
          </a:xfrm>
          <a:prstGeom prst="line">
            <a:avLst/>
          </a:prstGeom>
          <a:noFill/>
          <a:ln w="38100">
            <a:solidFill>
              <a:srgbClr val="D50000"/>
            </a:solidFill>
            <a:round/>
            <a:headEnd type="none" w="sm" len="med"/>
            <a:tailEnd type="triangle" w="sm" len="med"/>
          </a:ln>
          <a:extLst>
            <a:ext uri="{909E8E84-426E-40DD-AFC4-6F175D3DCCD1}">
              <a14:hiddenFill xmlns:a14="http://schemas.microsoft.com/office/drawing/2010/main">
                <a:noFill/>
              </a14:hiddenFill>
            </a:ext>
          </a:extLst>
        </p:spPr>
        <p:txBody>
          <a:bodyPr/>
          <a:lstStyle/>
          <a:p>
            <a:endParaRPr lang="nb-NO"/>
          </a:p>
        </p:txBody>
      </p:sp>
      <p:sp>
        <p:nvSpPr>
          <p:cNvPr id="120953" name="Rectangle 121">
            <a:extLst>
              <a:ext uri="{FF2B5EF4-FFF2-40B4-BE49-F238E27FC236}">
                <a16:creationId xmlns:a16="http://schemas.microsoft.com/office/drawing/2014/main" id="{F3675DB2-CB10-B348-ADE9-CDB8650E1C87}"/>
              </a:ext>
            </a:extLst>
          </p:cNvPr>
          <p:cNvSpPr>
            <a:spLocks noChangeArrowheads="1"/>
          </p:cNvSpPr>
          <p:nvPr/>
        </p:nvSpPr>
        <p:spPr bwMode="auto">
          <a:xfrm>
            <a:off x="468313" y="4357688"/>
            <a:ext cx="16002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US" altLang="nb-NO" sz="2000" dirty="0"/>
              <a:t>Global:</a:t>
            </a:r>
          </a:p>
          <a:p>
            <a:pPr eaLnBrk="1" hangingPunct="1">
              <a:lnSpc>
                <a:spcPct val="90000"/>
              </a:lnSpc>
              <a:buFontTx/>
              <a:buNone/>
            </a:pPr>
            <a:r>
              <a:rPr lang="en-US" altLang="nb-NO" sz="2000" dirty="0">
                <a:latin typeface="Courier New" panose="02070309020205020404" pitchFamily="49" charset="0"/>
              </a:rPr>
              <a:t>AGCTTAGC-</a:t>
            </a:r>
          </a:p>
          <a:p>
            <a:pPr eaLnBrk="1" hangingPunct="1">
              <a:lnSpc>
                <a:spcPct val="90000"/>
              </a:lnSpc>
              <a:buFontTx/>
              <a:buNone/>
            </a:pPr>
            <a:r>
              <a:rPr lang="en-US" altLang="nb-NO" sz="2000" dirty="0">
                <a:latin typeface="Courier New" panose="02070309020205020404" pitchFamily="49" charset="0"/>
              </a:rPr>
              <a:t>-GCT-AGGA</a:t>
            </a:r>
          </a:p>
        </p:txBody>
      </p:sp>
      <p:sp>
        <p:nvSpPr>
          <p:cNvPr id="120954" name="Rectangle 122">
            <a:extLst>
              <a:ext uri="{FF2B5EF4-FFF2-40B4-BE49-F238E27FC236}">
                <a16:creationId xmlns:a16="http://schemas.microsoft.com/office/drawing/2014/main" id="{6D1E5F39-B644-0448-A819-70202B3736A1}"/>
              </a:ext>
            </a:extLst>
          </p:cNvPr>
          <p:cNvSpPr>
            <a:spLocks noChangeArrowheads="1"/>
          </p:cNvSpPr>
          <p:nvPr/>
        </p:nvSpPr>
        <p:spPr bwMode="auto">
          <a:xfrm>
            <a:off x="468313" y="5500688"/>
            <a:ext cx="16002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US" altLang="nb-NO" sz="2000" dirty="0"/>
              <a:t>Local:</a:t>
            </a:r>
          </a:p>
          <a:p>
            <a:pPr eaLnBrk="1" hangingPunct="1">
              <a:lnSpc>
                <a:spcPct val="90000"/>
              </a:lnSpc>
              <a:buFontTx/>
              <a:buNone/>
            </a:pPr>
            <a:r>
              <a:rPr lang="en-US" altLang="nb-NO" sz="2000" dirty="0">
                <a:latin typeface="Courier New" panose="02070309020205020404" pitchFamily="49" charset="0"/>
              </a:rPr>
              <a:t>GCTTAG</a:t>
            </a:r>
          </a:p>
          <a:p>
            <a:pPr eaLnBrk="1" hangingPunct="1">
              <a:lnSpc>
                <a:spcPct val="90000"/>
              </a:lnSpc>
              <a:buFontTx/>
              <a:buNone/>
            </a:pPr>
            <a:r>
              <a:rPr lang="en-US" altLang="nb-NO" sz="2000" dirty="0">
                <a:latin typeface="Courier New" panose="02070309020205020404" pitchFamily="49" charset="0"/>
              </a:rPr>
              <a:t>GCT-AG</a:t>
            </a:r>
          </a:p>
        </p:txBody>
      </p:sp>
      <p:sp>
        <p:nvSpPr>
          <p:cNvPr id="120955" name="Rectangle 122">
            <a:extLst>
              <a:ext uri="{FF2B5EF4-FFF2-40B4-BE49-F238E27FC236}">
                <a16:creationId xmlns:a16="http://schemas.microsoft.com/office/drawing/2014/main" id="{45510073-F325-D14E-9582-83F4B069BB30}"/>
              </a:ext>
            </a:extLst>
          </p:cNvPr>
          <p:cNvSpPr>
            <a:spLocks noChangeArrowheads="1"/>
          </p:cNvSpPr>
          <p:nvPr/>
        </p:nvSpPr>
        <p:spPr bwMode="auto">
          <a:xfrm>
            <a:off x="1979613" y="5500688"/>
            <a:ext cx="1600200"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US" altLang="nb-NO" sz="2000"/>
              <a:t>Local:</a:t>
            </a:r>
          </a:p>
          <a:p>
            <a:pPr eaLnBrk="1" hangingPunct="1">
              <a:lnSpc>
                <a:spcPct val="90000"/>
              </a:lnSpc>
              <a:buFontTx/>
              <a:buNone/>
            </a:pPr>
            <a:r>
              <a:rPr lang="en-US" altLang="nb-NO" sz="2000">
                <a:latin typeface="Courier New" panose="02070309020205020404" pitchFamily="49" charset="0"/>
              </a:rPr>
              <a:t>GCT-T</a:t>
            </a:r>
          </a:p>
          <a:p>
            <a:pPr eaLnBrk="1" hangingPunct="1">
              <a:lnSpc>
                <a:spcPct val="90000"/>
              </a:lnSpc>
              <a:buFontTx/>
              <a:buNone/>
            </a:pPr>
            <a:r>
              <a:rPr lang="en-US" altLang="nb-NO" sz="2000">
                <a:latin typeface="Courier New" panose="02070309020205020404" pitchFamily="49" charset="0"/>
              </a:rPr>
              <a:t>GCTA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1" name="Slide Number Placeholder 5">
            <a:extLst>
              <a:ext uri="{FF2B5EF4-FFF2-40B4-BE49-F238E27FC236}">
                <a16:creationId xmlns:a16="http://schemas.microsoft.com/office/drawing/2014/main" id="{2467682B-FBFB-F143-827A-97E5A3FEBA4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32D269C-7DB8-F24E-A551-FECAB623C3DB}" type="slidenum">
              <a:rPr lang="en-US" altLang="nb-NO" sz="1400" smtClean="0">
                <a:solidFill>
                  <a:srgbClr val="A8B9F6"/>
                </a:solidFill>
              </a:rPr>
              <a:pPr>
                <a:spcBef>
                  <a:spcPct val="0"/>
                </a:spcBef>
                <a:buFontTx/>
                <a:buNone/>
              </a:pPr>
              <a:t>46</a:t>
            </a:fld>
            <a:endParaRPr lang="en-US" altLang="nb-NO" sz="1400">
              <a:solidFill>
                <a:srgbClr val="A8B9F6"/>
              </a:solidFill>
            </a:endParaRPr>
          </a:p>
        </p:txBody>
      </p:sp>
      <p:sp>
        <p:nvSpPr>
          <p:cNvPr id="122882" name="Rectangle 2">
            <a:extLst>
              <a:ext uri="{FF2B5EF4-FFF2-40B4-BE49-F238E27FC236}">
                <a16:creationId xmlns:a16="http://schemas.microsoft.com/office/drawing/2014/main" id="{7AE47C62-5EF8-1048-B28D-B7971E57B608}"/>
              </a:ext>
            </a:extLst>
          </p:cNvPr>
          <p:cNvSpPr>
            <a:spLocks noGrp="1" noChangeArrowheads="1"/>
          </p:cNvSpPr>
          <p:nvPr>
            <p:ph type="title"/>
          </p:nvPr>
        </p:nvSpPr>
        <p:spPr/>
        <p:txBody>
          <a:bodyPr/>
          <a:lstStyle/>
          <a:p>
            <a:pPr eaLnBrk="1" hangingPunct="1"/>
            <a:r>
              <a:rPr lang="en-US" altLang="nb-NO"/>
              <a:t>Size the limit with matrix-based methods</a:t>
            </a:r>
          </a:p>
        </p:txBody>
      </p:sp>
      <p:sp>
        <p:nvSpPr>
          <p:cNvPr id="122883" name="Rectangle 3">
            <a:extLst>
              <a:ext uri="{FF2B5EF4-FFF2-40B4-BE49-F238E27FC236}">
                <a16:creationId xmlns:a16="http://schemas.microsoft.com/office/drawing/2014/main" id="{DFC84D7E-F07A-6A43-BEC4-36F073FB634B}"/>
              </a:ext>
            </a:extLst>
          </p:cNvPr>
          <p:cNvSpPr>
            <a:spLocks noGrp="1" noChangeArrowheads="1"/>
          </p:cNvSpPr>
          <p:nvPr>
            <p:ph type="body" idx="1"/>
          </p:nvPr>
        </p:nvSpPr>
        <p:spPr/>
        <p:txBody>
          <a:bodyPr/>
          <a:lstStyle/>
          <a:p>
            <a:pPr eaLnBrk="1" hangingPunct="1">
              <a:lnSpc>
                <a:spcPct val="90000"/>
              </a:lnSpc>
            </a:pPr>
            <a:r>
              <a:rPr lang="en-US" altLang="nb-NO"/>
              <a:t>Consider </a:t>
            </a:r>
            <a:r>
              <a:rPr lang="en-US" altLang="nb-NO" i="1"/>
              <a:t>H. influenzae </a:t>
            </a:r>
            <a:r>
              <a:rPr lang="en-US" altLang="nb-NO"/>
              <a:t>vs. </a:t>
            </a:r>
            <a:r>
              <a:rPr lang="en-US" altLang="nb-NO" i="1"/>
              <a:t>M. genitalium</a:t>
            </a:r>
          </a:p>
          <a:p>
            <a:pPr lvl="1" eaLnBrk="1" hangingPunct="1">
              <a:lnSpc>
                <a:spcPct val="90000"/>
              </a:lnSpc>
            </a:pPr>
            <a:r>
              <a:rPr lang="en-US" altLang="nb-NO" i="1"/>
              <a:t>H. influenzae</a:t>
            </a:r>
            <a:r>
              <a:rPr lang="en-US" altLang="nb-NO"/>
              <a:t>: 1 830 140 base pairs</a:t>
            </a:r>
          </a:p>
          <a:p>
            <a:pPr lvl="1" eaLnBrk="1" hangingPunct="1">
              <a:lnSpc>
                <a:spcPct val="90000"/>
              </a:lnSpc>
            </a:pPr>
            <a:r>
              <a:rPr lang="en-US" altLang="nb-NO" i="1"/>
              <a:t>M. genitalium</a:t>
            </a:r>
            <a:r>
              <a:rPr lang="en-US" altLang="nb-NO"/>
              <a:t>: 582 970 base pairs</a:t>
            </a:r>
          </a:p>
          <a:p>
            <a:pPr eaLnBrk="1" hangingPunct="1">
              <a:lnSpc>
                <a:spcPct val="90000"/>
              </a:lnSpc>
            </a:pPr>
            <a:r>
              <a:rPr lang="en-US" altLang="nb-NO"/>
              <a:t>Dot plot matrix: </a:t>
            </a:r>
          </a:p>
          <a:p>
            <a:pPr lvl="1" eaLnBrk="1" hangingPunct="1">
              <a:lnSpc>
                <a:spcPct val="90000"/>
              </a:lnSpc>
            </a:pPr>
            <a:r>
              <a:rPr lang="en-US" altLang="nb-NO"/>
              <a:t>~10</a:t>
            </a:r>
            <a:r>
              <a:rPr lang="en-US" altLang="nb-NO" baseline="30000"/>
              <a:t>12</a:t>
            </a:r>
            <a:r>
              <a:rPr lang="en-US" altLang="nb-NO"/>
              <a:t> cells</a:t>
            </a:r>
          </a:p>
          <a:p>
            <a:pPr lvl="1" eaLnBrk="1" hangingPunct="1">
              <a:lnSpc>
                <a:spcPct val="90000"/>
              </a:lnSpc>
              <a:buFont typeface="Wingdings" pitchFamily="2" charset="2"/>
              <a:buChar char="Ø"/>
            </a:pPr>
            <a:r>
              <a:rPr lang="en-US" altLang="nb-NO"/>
              <a:t>1 TB = 1000 GB</a:t>
            </a:r>
          </a:p>
          <a:p>
            <a:pPr eaLnBrk="1" hangingPunct="1">
              <a:lnSpc>
                <a:spcPct val="90000"/>
              </a:lnSpc>
            </a:pPr>
            <a:endParaRPr lang="en-US" altLang="nb-NO"/>
          </a:p>
          <a:p>
            <a:pPr eaLnBrk="1" hangingPunct="1">
              <a:lnSpc>
                <a:spcPct val="90000"/>
              </a:lnSpc>
            </a:pPr>
            <a:r>
              <a:rPr lang="en-US" altLang="nb-NO"/>
              <a:t>For two sequences X and Y</a:t>
            </a:r>
          </a:p>
          <a:p>
            <a:pPr lvl="1" eaLnBrk="1" hangingPunct="1">
              <a:lnSpc>
                <a:spcPct val="90000"/>
              </a:lnSpc>
            </a:pPr>
            <a:r>
              <a:rPr lang="en-US" altLang="nb-NO"/>
              <a:t>Matrix increases as X * Y</a:t>
            </a:r>
          </a:p>
          <a:p>
            <a:pPr lvl="1" eaLnBrk="1" hangingPunct="1">
              <a:lnSpc>
                <a:spcPct val="90000"/>
              </a:lnSpc>
            </a:pPr>
            <a:r>
              <a:rPr lang="en-US" altLang="nb-NO"/>
              <a:t>Need method that increases as X + 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Number Placeholder 5">
            <a:extLst>
              <a:ext uri="{FF2B5EF4-FFF2-40B4-BE49-F238E27FC236}">
                <a16:creationId xmlns:a16="http://schemas.microsoft.com/office/drawing/2014/main" id="{FB3272AE-3F5B-6B4E-840C-00425C26001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79AAEEC-737E-BB42-BC2C-7F0AC06A5BF8}" type="slidenum">
              <a:rPr lang="en-US" altLang="nb-NO" sz="1400" smtClean="0">
                <a:solidFill>
                  <a:srgbClr val="A8B9F6"/>
                </a:solidFill>
              </a:rPr>
              <a:pPr>
                <a:spcBef>
                  <a:spcPct val="0"/>
                </a:spcBef>
                <a:buFontTx/>
                <a:buNone/>
              </a:pPr>
              <a:t>47</a:t>
            </a:fld>
            <a:endParaRPr lang="en-US" altLang="nb-NO" sz="1400">
              <a:solidFill>
                <a:srgbClr val="A8B9F6"/>
              </a:solidFill>
            </a:endParaRPr>
          </a:p>
        </p:txBody>
      </p:sp>
      <p:sp>
        <p:nvSpPr>
          <p:cNvPr id="124930" name="Rectangle 2">
            <a:extLst>
              <a:ext uri="{FF2B5EF4-FFF2-40B4-BE49-F238E27FC236}">
                <a16:creationId xmlns:a16="http://schemas.microsoft.com/office/drawing/2014/main" id="{A1F6C4A4-B4C4-FF47-8AF5-F2EA288D0C7B}"/>
              </a:ext>
            </a:extLst>
          </p:cNvPr>
          <p:cNvSpPr>
            <a:spLocks noGrp="1" noChangeArrowheads="1"/>
          </p:cNvSpPr>
          <p:nvPr>
            <p:ph type="title"/>
          </p:nvPr>
        </p:nvSpPr>
        <p:spPr/>
        <p:txBody>
          <a:bodyPr/>
          <a:lstStyle/>
          <a:p>
            <a:pPr eaLnBrk="1" hangingPunct="1"/>
            <a:r>
              <a:rPr lang="en-US" altLang="nb-NO"/>
              <a:t>Finding similar sequences in a BLAST</a:t>
            </a:r>
          </a:p>
        </p:txBody>
      </p:sp>
      <p:sp>
        <p:nvSpPr>
          <p:cNvPr id="124931" name="Rectangle 3">
            <a:extLst>
              <a:ext uri="{FF2B5EF4-FFF2-40B4-BE49-F238E27FC236}">
                <a16:creationId xmlns:a16="http://schemas.microsoft.com/office/drawing/2014/main" id="{391835CF-784C-1D41-B01D-969FF6E9B6F3}"/>
              </a:ext>
            </a:extLst>
          </p:cNvPr>
          <p:cNvSpPr>
            <a:spLocks noGrp="1" noChangeArrowheads="1"/>
          </p:cNvSpPr>
          <p:nvPr>
            <p:ph type="body" idx="1"/>
          </p:nvPr>
        </p:nvSpPr>
        <p:spPr>
          <a:xfrm>
            <a:off x="876300" y="1524000"/>
            <a:ext cx="3619500" cy="4953000"/>
          </a:xfrm>
        </p:spPr>
        <p:txBody>
          <a:bodyPr/>
          <a:lstStyle/>
          <a:p>
            <a:pPr marL="533400" indent="-533400" eaLnBrk="1" hangingPunct="1"/>
            <a:r>
              <a:rPr lang="en-US" altLang="nb-NO" sz="2000"/>
              <a:t>Similar sequences have </a:t>
            </a:r>
            <a:r>
              <a:rPr lang="en-US" altLang="nb-NO" sz="2000" i="1"/>
              <a:t>identity blocks</a:t>
            </a:r>
          </a:p>
          <a:p>
            <a:pPr marL="914400" lvl="1" indent="-457200" eaLnBrk="1" hangingPunct="1"/>
            <a:r>
              <a:rPr lang="en-US" altLang="nb-NO" sz="1800"/>
              <a:t>Diagonal dots in dot plot matrix</a:t>
            </a:r>
          </a:p>
          <a:p>
            <a:pPr marL="914400" lvl="1" indent="-457200" eaLnBrk="1" hangingPunct="1"/>
            <a:r>
              <a:rPr lang="en-US" altLang="nb-NO" sz="1800"/>
              <a:t>Correspond to matching </a:t>
            </a:r>
            <a:r>
              <a:rPr lang="en-US" altLang="nb-NO" sz="1800" i="1"/>
              <a:t>words</a:t>
            </a:r>
          </a:p>
          <a:p>
            <a:pPr marL="533400" indent="-533400" eaLnBrk="1" hangingPunct="1"/>
            <a:r>
              <a:rPr lang="en-US" altLang="nb-NO" sz="2000"/>
              <a:t>BLAST:</a:t>
            </a:r>
          </a:p>
          <a:p>
            <a:pPr marL="914400" lvl="1" indent="-457200" eaLnBrk="1" hangingPunct="1">
              <a:buFontTx/>
              <a:buAutoNum type="arabicPeriod"/>
            </a:pPr>
            <a:r>
              <a:rPr lang="en-US" altLang="nb-NO" sz="1800"/>
              <a:t>Find matching words </a:t>
            </a:r>
          </a:p>
          <a:p>
            <a:pPr marL="914400" lvl="1" indent="-457200" eaLnBrk="1" hangingPunct="1">
              <a:buFontTx/>
              <a:buAutoNum type="arabicPeriod"/>
            </a:pPr>
            <a:r>
              <a:rPr lang="en-US" altLang="nb-NO" sz="1800"/>
              <a:t>Join neighboring words</a:t>
            </a:r>
          </a:p>
          <a:p>
            <a:pPr marL="914400" lvl="1" indent="-457200" eaLnBrk="1" hangingPunct="1">
              <a:buFontTx/>
              <a:buAutoNum type="arabicPeriod"/>
            </a:pPr>
            <a:r>
              <a:rPr lang="en-US" altLang="nb-NO" sz="1800"/>
              <a:t>Align joined regions</a:t>
            </a:r>
          </a:p>
          <a:p>
            <a:pPr marL="914400" lvl="1" indent="-457200" eaLnBrk="1" hangingPunct="1">
              <a:buFontTx/>
              <a:buAutoNum type="arabicPeriod"/>
            </a:pPr>
            <a:endParaRPr lang="en-US" altLang="nb-NO" sz="1800"/>
          </a:p>
          <a:p>
            <a:pPr marL="533400" indent="-533400" eaLnBrk="1" hangingPunct="1">
              <a:buFont typeface="Wingdings" pitchFamily="2" charset="2"/>
              <a:buChar char="Ø"/>
            </a:pPr>
            <a:r>
              <a:rPr lang="en-US" altLang="nb-NO" sz="2000"/>
              <a:t>Fast searches</a:t>
            </a:r>
          </a:p>
        </p:txBody>
      </p:sp>
      <p:graphicFrame>
        <p:nvGraphicFramePr>
          <p:cNvPr id="836724" name="Group 116">
            <a:extLst>
              <a:ext uri="{FF2B5EF4-FFF2-40B4-BE49-F238E27FC236}">
                <a16:creationId xmlns:a16="http://schemas.microsoft.com/office/drawing/2014/main" id="{0FEF87E5-3E7D-8D4B-BE38-4BD951C724A7}"/>
              </a:ext>
            </a:extLst>
          </p:cNvPr>
          <p:cNvGraphicFramePr>
            <a:graphicFrameLocks noGrp="1"/>
          </p:cNvGraphicFramePr>
          <p:nvPr/>
        </p:nvGraphicFramePr>
        <p:xfrm>
          <a:off x="4648200" y="1524000"/>
          <a:ext cx="3619500" cy="4419603"/>
        </p:xfrm>
        <a:graphic>
          <a:graphicData uri="http://schemas.openxmlformats.org/drawingml/2006/table">
            <a:tbl>
              <a:tblPr/>
              <a:tblGrid>
                <a:gridCol w="361950">
                  <a:extLst>
                    <a:ext uri="{9D8B030D-6E8A-4147-A177-3AD203B41FA5}">
                      <a16:colId xmlns:a16="http://schemas.microsoft.com/office/drawing/2014/main" val="20000"/>
                    </a:ext>
                  </a:extLst>
                </a:gridCol>
                <a:gridCol w="3619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61950">
                  <a:extLst>
                    <a:ext uri="{9D8B030D-6E8A-4147-A177-3AD203B41FA5}">
                      <a16:colId xmlns:a16="http://schemas.microsoft.com/office/drawing/2014/main" val="20004"/>
                    </a:ext>
                  </a:extLst>
                </a:gridCol>
                <a:gridCol w="361950">
                  <a:extLst>
                    <a:ext uri="{9D8B030D-6E8A-4147-A177-3AD203B41FA5}">
                      <a16:colId xmlns:a16="http://schemas.microsoft.com/office/drawing/2014/main" val="20005"/>
                    </a:ext>
                  </a:extLst>
                </a:gridCol>
                <a:gridCol w="361950">
                  <a:extLst>
                    <a:ext uri="{9D8B030D-6E8A-4147-A177-3AD203B41FA5}">
                      <a16:colId xmlns:a16="http://schemas.microsoft.com/office/drawing/2014/main" val="20006"/>
                    </a:ext>
                  </a:extLst>
                </a:gridCol>
                <a:gridCol w="361950">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61950">
                  <a:extLst>
                    <a:ext uri="{9D8B030D-6E8A-4147-A177-3AD203B41FA5}">
                      <a16:colId xmlns:a16="http://schemas.microsoft.com/office/drawing/2014/main" val="20009"/>
                    </a:ext>
                  </a:extLst>
                </a:gridCol>
              </a:tblGrid>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endPar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endParaRPr>
                    </a:p>
                  </a:txBody>
                  <a:tcPr anchor="ct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c</a:t>
                      </a:r>
                    </a:p>
                  </a:txBody>
                  <a:tcP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28575"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1"/>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2"/>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3"/>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4"/>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5"/>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a</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6"/>
                  </a:ext>
                </a:extLst>
              </a:tr>
              <a:tr h="492125">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t</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12700"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7"/>
                  </a:ext>
                </a:extLst>
              </a:tr>
              <a:tr h="4905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2400" b="0" i="0" u="none" strike="noStrike" cap="none" normalizeH="0" baseline="0">
                          <a:ln>
                            <a:noFill/>
                          </a:ln>
                          <a:solidFill>
                            <a:schemeClr val="tx1"/>
                          </a:solidFill>
                          <a:effectLst/>
                          <a:latin typeface="Courier New" charset="0"/>
                          <a:ea typeface="ＭＳ Ｐゴシック" charset="0"/>
                          <a:cs typeface="ＭＳ Ｐゴシック" charset="0"/>
                        </a:rPr>
                        <a:t>g</a:t>
                      </a:r>
                    </a:p>
                  </a:txBody>
                  <a:tcPr horzOverflow="overflow">
                    <a:lnL w="28575"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12700"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L="45720" marR="45720" anchor="ctr" horzOverflow="overflow">
                    <a:lnL w="12700" cap="flat" cmpd="sng" algn="ctr">
                      <a:solidFill>
                        <a:schemeClr val="tx1"/>
                      </a:solidFill>
                      <a:prstDash val="solid"/>
                      <a:round/>
                      <a:headEnd type="none" w="sm" len="med"/>
                      <a:tailEnd type="none" w="sm" len="med"/>
                    </a:lnL>
                    <a:lnR w="28575" cap="flat" cmpd="sng" algn="ctr">
                      <a:solidFill>
                        <a:schemeClr val="tx1"/>
                      </a:solidFill>
                      <a:prstDash val="solid"/>
                      <a:round/>
                      <a:headEnd type="none" w="sm" len="med"/>
                      <a:tailEnd type="none" w="sm" len="med"/>
                    </a:lnR>
                    <a:lnT w="12700" cap="flat" cmpd="sng" algn="ctr">
                      <a:solidFill>
                        <a:schemeClr val="tx1"/>
                      </a:solidFill>
                      <a:prstDash val="solid"/>
                      <a:round/>
                      <a:headEnd type="none" w="sm" len="med"/>
                      <a:tailEnd type="none" w="sm" len="med"/>
                    </a:lnT>
                    <a:lnB w="28575" cap="flat" cmpd="sng" algn="ctr">
                      <a:solidFill>
                        <a:schemeClr val="tx1"/>
                      </a:solidFill>
                      <a:prstDash val="solid"/>
                      <a:round/>
                      <a:headEnd type="none" w="sm" len="med"/>
                      <a:tailEnd type="none" w="sm"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0AC98857-E841-DA46-A35D-8A7C4A30A5EC}"/>
              </a:ext>
            </a:extLst>
          </p:cNvPr>
          <p:cNvSpPr txBox="1"/>
          <p:nvPr/>
        </p:nvSpPr>
        <p:spPr>
          <a:xfrm>
            <a:off x="467544" y="6237312"/>
            <a:ext cx="3486852" cy="400110"/>
          </a:xfrm>
          <a:prstGeom prst="rect">
            <a:avLst/>
          </a:prstGeom>
          <a:noFill/>
        </p:spPr>
        <p:txBody>
          <a:bodyPr wrap="none" rtlCol="0">
            <a:spAutoFit/>
          </a:bodyPr>
          <a:lstStyle/>
          <a:p>
            <a:r>
              <a:rPr lang="nb-NO" dirty="0" err="1"/>
              <a:t>https</a:t>
            </a:r>
            <a:r>
              <a:rPr lang="nb-NO" dirty="0"/>
              <a:t>://</a:t>
            </a:r>
            <a:r>
              <a:rPr lang="nb-NO" dirty="0" err="1"/>
              <a:t>blast.ncbi.nlm.nih.gov</a:t>
            </a:r>
            <a:r>
              <a:rPr lang="nb-NO"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28DC5B95-3CB4-4145-B5FC-D7C705DA18FA}"/>
              </a:ext>
            </a:extLst>
          </p:cNvPr>
          <p:cNvSpPr>
            <a:spLocks noGrp="1" noChangeArrowheads="1"/>
          </p:cNvSpPr>
          <p:nvPr>
            <p:ph type="title"/>
          </p:nvPr>
        </p:nvSpPr>
        <p:spPr/>
        <p:txBody>
          <a:bodyPr/>
          <a:lstStyle/>
          <a:p>
            <a:pPr eaLnBrk="1" hangingPunct="1"/>
            <a:r>
              <a:rPr lang="en-US" altLang="nb-NO"/>
              <a:t>What is this?</a:t>
            </a:r>
          </a:p>
        </p:txBody>
      </p:sp>
      <p:sp>
        <p:nvSpPr>
          <p:cNvPr id="131074" name="Content Placeholder 2">
            <a:extLst>
              <a:ext uri="{FF2B5EF4-FFF2-40B4-BE49-F238E27FC236}">
                <a16:creationId xmlns:a16="http://schemas.microsoft.com/office/drawing/2014/main" id="{1A5801F1-1D7B-884B-96C7-D8D5E26C7334}"/>
              </a:ext>
            </a:extLst>
          </p:cNvPr>
          <p:cNvSpPr>
            <a:spLocks noGrp="1" noChangeArrowheads="1"/>
          </p:cNvSpPr>
          <p:nvPr>
            <p:ph idx="1"/>
          </p:nvPr>
        </p:nvSpPr>
        <p:spPr>
          <a:xfrm>
            <a:off x="876300" y="5157788"/>
            <a:ext cx="7391400" cy="785812"/>
          </a:xfrm>
        </p:spPr>
        <p:txBody>
          <a:bodyPr/>
          <a:lstStyle/>
          <a:p>
            <a:pPr marL="0" indent="0" eaLnBrk="1" hangingPunct="1">
              <a:buFont typeface="Wingdings" pitchFamily="2" charset="2"/>
              <a:buNone/>
            </a:pPr>
            <a:r>
              <a:rPr lang="en-US" altLang="nb-NO">
                <a:hlinkClick r:id="rId3"/>
              </a:rPr>
              <a:t>https://blast.ncbi.nlm.nih.gov/Blast.cgi</a:t>
            </a:r>
            <a:r>
              <a:rPr lang="en-US" altLang="nb-NO"/>
              <a:t> </a:t>
            </a:r>
          </a:p>
        </p:txBody>
      </p:sp>
      <p:sp>
        <p:nvSpPr>
          <p:cNvPr id="131075" name="Slide Number Placeholder 5">
            <a:extLst>
              <a:ext uri="{FF2B5EF4-FFF2-40B4-BE49-F238E27FC236}">
                <a16:creationId xmlns:a16="http://schemas.microsoft.com/office/drawing/2014/main" id="{130DAD1E-A546-854C-B68E-7A143A211A0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6C60E60-A4BA-7C46-858F-FB8FB763CF22}" type="slidenum">
              <a:rPr lang="en-US" altLang="nb-NO" sz="1400" smtClean="0">
                <a:solidFill>
                  <a:srgbClr val="A8B9F6"/>
                </a:solidFill>
              </a:rPr>
              <a:pPr>
                <a:spcBef>
                  <a:spcPct val="0"/>
                </a:spcBef>
                <a:buFontTx/>
                <a:buNone/>
              </a:pPr>
              <a:t>48</a:t>
            </a:fld>
            <a:endParaRPr lang="en-US" altLang="nb-NO" sz="1400">
              <a:solidFill>
                <a:srgbClr val="A8B9F6"/>
              </a:solidFill>
            </a:endParaRPr>
          </a:p>
        </p:txBody>
      </p:sp>
      <p:sp>
        <p:nvSpPr>
          <p:cNvPr id="131076" name="Rectangle 5">
            <a:extLst>
              <a:ext uri="{FF2B5EF4-FFF2-40B4-BE49-F238E27FC236}">
                <a16:creationId xmlns:a16="http://schemas.microsoft.com/office/drawing/2014/main" id="{F673388C-E443-A147-BC65-D4D79F5A4FA2}"/>
              </a:ext>
            </a:extLst>
          </p:cNvPr>
          <p:cNvSpPr>
            <a:spLocks noChangeArrowheads="1"/>
          </p:cNvSpPr>
          <p:nvPr/>
        </p:nvSpPr>
        <p:spPr bwMode="auto">
          <a:xfrm>
            <a:off x="609600" y="1524000"/>
            <a:ext cx="7391400" cy="424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80000"/>
              </a:lnSpc>
              <a:buFont typeface="Wingdings" pitchFamily="2" charset="2"/>
              <a:buNone/>
            </a:pPr>
            <a:r>
              <a:rPr lang="en-US" altLang="nb-NO" sz="2000" dirty="0">
                <a:latin typeface="Courier New" panose="02070309020205020404" pitchFamily="49" charset="0"/>
              </a:rPr>
              <a:t>DDSHDGGSESNAKVADVLDVLNEVDEYSGSSKKIDLLASDPHEALICKSERVHSKSVESNTEDKIFGKTYRRKASLPNLSHVTENLIIGAFVTEPQIIQERPLTNKLKRKRRATSGLHPEDFIKKADLAVQKTPEMINQGTNQMEQNGQVMNITNSGHENKTKGDSIQNEKNPNPIESLEKESAFKTKAEPISSGISNMELELNIHNSKAPKKNRLRRKSSTRHIHALELVVSRNLSPPNCTELQIDSCSSSEEIKKKKYNQMPVRHSRNLQLMEDKEPATGVKKSNKPNEQTSKRHDSDTFPELKLTNAPGSFTNCSNTSELKEFVNPSLPREEKEEKLETVKVSNNAEDPKDLMLSGERVLQTERSVESSSISLVPGTDYGTQESISLLEV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a:extLst>
              <a:ext uri="{FF2B5EF4-FFF2-40B4-BE49-F238E27FC236}">
                <a16:creationId xmlns:a16="http://schemas.microsoft.com/office/drawing/2014/main" id="{7BDDBFB0-4E14-254F-9F8C-70E56AC3FC91}"/>
              </a:ext>
            </a:extLst>
          </p:cNvPr>
          <p:cNvSpPr>
            <a:spLocks noGrp="1" noChangeArrowheads="1"/>
          </p:cNvSpPr>
          <p:nvPr>
            <p:ph type="title"/>
          </p:nvPr>
        </p:nvSpPr>
        <p:spPr/>
        <p:txBody>
          <a:bodyPr/>
          <a:lstStyle/>
          <a:p>
            <a:pPr eaLnBrk="1" hangingPunct="1"/>
            <a:r>
              <a:rPr lang="en-US" altLang="nb-NO"/>
              <a:t>Biological databases – typically</a:t>
            </a:r>
          </a:p>
        </p:txBody>
      </p:sp>
      <p:sp>
        <p:nvSpPr>
          <p:cNvPr id="138242" name="Content Placeholder 2">
            <a:extLst>
              <a:ext uri="{FF2B5EF4-FFF2-40B4-BE49-F238E27FC236}">
                <a16:creationId xmlns:a16="http://schemas.microsoft.com/office/drawing/2014/main" id="{3C3C5FAB-06A0-464D-9AE3-F8EB07B85279}"/>
              </a:ext>
            </a:extLst>
          </p:cNvPr>
          <p:cNvSpPr>
            <a:spLocks noGrp="1" noChangeArrowheads="1"/>
          </p:cNvSpPr>
          <p:nvPr>
            <p:ph idx="1"/>
          </p:nvPr>
        </p:nvSpPr>
        <p:spPr/>
        <p:txBody>
          <a:bodyPr/>
          <a:lstStyle/>
          <a:p>
            <a:pPr eaLnBrk="1" hangingPunct="1"/>
            <a:r>
              <a:rPr lang="en-US" altLang="nb-NO"/>
              <a:t>Data</a:t>
            </a:r>
          </a:p>
          <a:p>
            <a:pPr lvl="1" eaLnBrk="1" hangingPunct="1"/>
            <a:r>
              <a:rPr lang="en-US" altLang="nb-NO"/>
              <a:t>Sequences (DNA, RNA, Proteins) </a:t>
            </a:r>
          </a:p>
          <a:p>
            <a:pPr lvl="1" eaLnBrk="1" hangingPunct="1"/>
            <a:r>
              <a:rPr lang="en-US" altLang="nb-NO"/>
              <a:t>Gene expression (microrarrays, HTS)</a:t>
            </a:r>
          </a:p>
          <a:p>
            <a:pPr lvl="1" eaLnBrk="1" hangingPunct="1"/>
            <a:r>
              <a:rPr lang="en-US" altLang="nb-NO"/>
              <a:t>Structures (Proteins)</a:t>
            </a:r>
          </a:p>
          <a:p>
            <a:pPr eaLnBrk="1" hangingPunct="1"/>
            <a:r>
              <a:rPr lang="en-US" altLang="nb-NO"/>
              <a:t>Metadata</a:t>
            </a:r>
          </a:p>
          <a:p>
            <a:pPr lvl="1" eaLnBrk="1" hangingPunct="1"/>
            <a:r>
              <a:rPr lang="en-US" altLang="en-US"/>
              <a:t>“</a:t>
            </a:r>
            <a:r>
              <a:rPr lang="en-US" altLang="nb-NO"/>
              <a:t>How was the data generated</a:t>
            </a:r>
            <a:r>
              <a:rPr lang="en-US" altLang="en-US"/>
              <a:t>”</a:t>
            </a:r>
            <a:r>
              <a:rPr lang="en-US" altLang="nb-NO"/>
              <a:t>?</a:t>
            </a:r>
          </a:p>
          <a:p>
            <a:pPr lvl="1" eaLnBrk="1" hangingPunct="1"/>
            <a:r>
              <a:rPr lang="en-US" altLang="nb-NO"/>
              <a:t>Experimental setup</a:t>
            </a:r>
          </a:p>
        </p:txBody>
      </p:sp>
      <p:sp>
        <p:nvSpPr>
          <p:cNvPr id="138243" name="Slide Number Placeholder 3">
            <a:extLst>
              <a:ext uri="{FF2B5EF4-FFF2-40B4-BE49-F238E27FC236}">
                <a16:creationId xmlns:a16="http://schemas.microsoft.com/office/drawing/2014/main" id="{24B6CD05-10A4-BE42-8606-5E294346C22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6F4B24D-746C-004D-9A33-D711C4F880A8}" type="slidenum">
              <a:rPr lang="en-US" altLang="nb-NO" sz="1400" smtClean="0">
                <a:solidFill>
                  <a:srgbClr val="A8B9F6"/>
                </a:solidFill>
              </a:rPr>
              <a:pPr>
                <a:spcBef>
                  <a:spcPct val="0"/>
                </a:spcBef>
                <a:buFontTx/>
                <a:buNone/>
              </a:pPr>
              <a:t>49</a:t>
            </a:fld>
            <a:endParaRPr lang="en-US" altLang="nb-NO" sz="1400">
              <a:solidFill>
                <a:srgbClr val="A8B9F6"/>
              </a:solidFill>
            </a:endParaRPr>
          </a:p>
        </p:txBody>
      </p:sp>
      <p:sp>
        <p:nvSpPr>
          <p:cNvPr id="2" name="TextBox 1">
            <a:extLst>
              <a:ext uri="{FF2B5EF4-FFF2-40B4-BE49-F238E27FC236}">
                <a16:creationId xmlns:a16="http://schemas.microsoft.com/office/drawing/2014/main" id="{E95D97A7-CA64-604A-95BC-5CA039E397BC}"/>
              </a:ext>
            </a:extLst>
          </p:cNvPr>
          <p:cNvSpPr txBox="1"/>
          <p:nvPr/>
        </p:nvSpPr>
        <p:spPr>
          <a:xfrm>
            <a:off x="971600" y="5733256"/>
            <a:ext cx="3915111" cy="1015663"/>
          </a:xfrm>
          <a:prstGeom prst="rect">
            <a:avLst/>
          </a:prstGeom>
          <a:noFill/>
        </p:spPr>
        <p:txBody>
          <a:bodyPr wrap="none" rtlCol="0">
            <a:spAutoFit/>
          </a:bodyPr>
          <a:lstStyle/>
          <a:p>
            <a:r>
              <a:rPr lang="nb-NO" dirty="0">
                <a:hlinkClick r:id="rId2"/>
              </a:rPr>
              <a:t>https://www.ncbi.nlm.nih.gov/sra/</a:t>
            </a:r>
            <a:endParaRPr lang="nb-NO" dirty="0"/>
          </a:p>
          <a:p>
            <a:r>
              <a:rPr lang="nb-NO" dirty="0">
                <a:hlinkClick r:id="rId3"/>
              </a:rPr>
              <a:t>https://www.ebi.ac.uk/ena</a:t>
            </a:r>
            <a:endParaRPr lang="nb-NO" dirty="0"/>
          </a:p>
          <a:p>
            <a:endParaRPr lang="nb-N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Slide Number Placeholder 4">
            <a:extLst>
              <a:ext uri="{FF2B5EF4-FFF2-40B4-BE49-F238E27FC236}">
                <a16:creationId xmlns:a16="http://schemas.microsoft.com/office/drawing/2014/main" id="{53EAE6C4-7516-D14A-93E7-93C071DA16D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FEAFFD8-7F2A-5948-AE51-ADE543925D64}" type="slidenum">
              <a:rPr lang="en-US" altLang="nb-NO" sz="1400" smtClean="0">
                <a:solidFill>
                  <a:srgbClr val="A8B9F6"/>
                </a:solidFill>
              </a:rPr>
              <a:pPr>
                <a:spcBef>
                  <a:spcPct val="0"/>
                </a:spcBef>
                <a:buFontTx/>
                <a:buNone/>
              </a:pPr>
              <a:t>5</a:t>
            </a:fld>
            <a:endParaRPr lang="en-US" altLang="nb-NO" sz="1400">
              <a:solidFill>
                <a:srgbClr val="A8B9F6"/>
              </a:solidFill>
            </a:endParaRPr>
          </a:p>
        </p:txBody>
      </p:sp>
      <p:sp>
        <p:nvSpPr>
          <p:cNvPr id="25602" name="Rectangle 2">
            <a:extLst>
              <a:ext uri="{FF2B5EF4-FFF2-40B4-BE49-F238E27FC236}">
                <a16:creationId xmlns:a16="http://schemas.microsoft.com/office/drawing/2014/main" id="{ED72BD01-63F8-2C4E-80D8-61CC666B1E8F}"/>
              </a:ext>
            </a:extLst>
          </p:cNvPr>
          <p:cNvSpPr>
            <a:spLocks noGrp="1" noChangeArrowheads="1"/>
          </p:cNvSpPr>
          <p:nvPr>
            <p:ph type="title"/>
          </p:nvPr>
        </p:nvSpPr>
        <p:spPr/>
        <p:txBody>
          <a:bodyPr/>
          <a:lstStyle/>
          <a:p>
            <a:pPr eaLnBrk="1" hangingPunct="1"/>
            <a:r>
              <a:rPr lang="en-US" altLang="nb-NO"/>
              <a:t>Identical twins have the same genes, but are still different</a:t>
            </a:r>
            <a:endParaRPr lang="nb-NO" altLang="nb-NO"/>
          </a:p>
        </p:txBody>
      </p:sp>
      <p:pic>
        <p:nvPicPr>
          <p:cNvPr id="25603" name="Picture 3" descr="IMG_0662">
            <a:extLst>
              <a:ext uri="{FF2B5EF4-FFF2-40B4-BE49-F238E27FC236}">
                <a16:creationId xmlns:a16="http://schemas.microsoft.com/office/drawing/2014/main" id="{7455C254-F04F-EE45-BA58-654A7CE69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716338"/>
            <a:ext cx="2028825"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descr="IMG_0784">
            <a:extLst>
              <a:ext uri="{FF2B5EF4-FFF2-40B4-BE49-F238E27FC236}">
                <a16:creationId xmlns:a16="http://schemas.microsoft.com/office/drawing/2014/main" id="{21653304-991B-354B-A81B-884CF0D97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600200"/>
            <a:ext cx="312420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descr="IMG_0713">
            <a:extLst>
              <a:ext uri="{FF2B5EF4-FFF2-40B4-BE49-F238E27FC236}">
                <a16:creationId xmlns:a16="http://schemas.microsoft.com/office/drawing/2014/main" id="{5A8F5C34-D061-F54B-8023-59C2927F5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600200"/>
            <a:ext cx="4114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Number Placeholder 5">
            <a:extLst>
              <a:ext uri="{FF2B5EF4-FFF2-40B4-BE49-F238E27FC236}">
                <a16:creationId xmlns:a16="http://schemas.microsoft.com/office/drawing/2014/main" id="{03C42629-5F22-5E4B-B66A-84F8C06F164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937D2F4-F6D5-2247-8AF2-44F4CB8ECC5F}" type="slidenum">
              <a:rPr lang="en-US" altLang="nb-NO" sz="1400" smtClean="0">
                <a:solidFill>
                  <a:srgbClr val="A8B9F6"/>
                </a:solidFill>
              </a:rPr>
              <a:pPr>
                <a:spcBef>
                  <a:spcPct val="0"/>
                </a:spcBef>
                <a:buFontTx/>
                <a:buNone/>
              </a:pPr>
              <a:t>50</a:t>
            </a:fld>
            <a:endParaRPr lang="en-US" altLang="nb-NO" sz="1400">
              <a:solidFill>
                <a:srgbClr val="A8B9F6"/>
              </a:solidFill>
            </a:endParaRPr>
          </a:p>
        </p:txBody>
      </p:sp>
      <p:sp>
        <p:nvSpPr>
          <p:cNvPr id="140290" name="Rectangle 2">
            <a:extLst>
              <a:ext uri="{FF2B5EF4-FFF2-40B4-BE49-F238E27FC236}">
                <a16:creationId xmlns:a16="http://schemas.microsoft.com/office/drawing/2014/main" id="{DC9ED86F-8588-F34E-A18E-BBFFD910FF84}"/>
              </a:ext>
            </a:extLst>
          </p:cNvPr>
          <p:cNvSpPr>
            <a:spLocks noGrp="1" noChangeArrowheads="1"/>
          </p:cNvSpPr>
          <p:nvPr>
            <p:ph type="title"/>
          </p:nvPr>
        </p:nvSpPr>
        <p:spPr/>
        <p:txBody>
          <a:bodyPr/>
          <a:lstStyle/>
          <a:p>
            <a:pPr eaLnBrk="1" hangingPunct="1"/>
            <a:r>
              <a:rPr lang="en-US" altLang="nb-NO"/>
              <a:t>Task 1</a:t>
            </a:r>
          </a:p>
        </p:txBody>
      </p:sp>
      <p:sp>
        <p:nvSpPr>
          <p:cNvPr id="140291" name="Rectangle 3">
            <a:extLst>
              <a:ext uri="{FF2B5EF4-FFF2-40B4-BE49-F238E27FC236}">
                <a16:creationId xmlns:a16="http://schemas.microsoft.com/office/drawing/2014/main" id="{0257FAA4-B81C-D541-A41A-8DEAC462CBE7}"/>
              </a:ext>
            </a:extLst>
          </p:cNvPr>
          <p:cNvSpPr>
            <a:spLocks noGrp="1" noChangeArrowheads="1"/>
          </p:cNvSpPr>
          <p:nvPr>
            <p:ph type="body" idx="1"/>
          </p:nvPr>
        </p:nvSpPr>
        <p:spPr/>
        <p:txBody>
          <a:bodyPr/>
          <a:lstStyle/>
          <a:p>
            <a:pPr eaLnBrk="1" hangingPunct="1">
              <a:lnSpc>
                <a:spcPct val="90000"/>
              </a:lnSpc>
            </a:pPr>
            <a:r>
              <a:rPr lang="en-US" altLang="nb-NO" sz="2400"/>
              <a:t>What is this? </a:t>
            </a:r>
          </a:p>
          <a:p>
            <a:pPr eaLnBrk="1" hangingPunct="1">
              <a:lnSpc>
                <a:spcPct val="90000"/>
              </a:lnSpc>
              <a:buFont typeface="Wingdings" pitchFamily="2" charset="2"/>
              <a:buNone/>
            </a:pPr>
            <a:r>
              <a:rPr lang="en-US" altLang="nb-NO" sz="1800">
                <a:latin typeface="Courier" pitchFamily="2" charset="0"/>
              </a:rPr>
              <a:t>MANELTWHDVLAEEKQQPYFLNTLQTVASERQSGVTIYPPQKDVFNAFRFTELGDVKVVILGQDPYHGPGQAHGLAFSVRPGIAIPPSLLNMYKELENTIPGFTRPNHGYLESWARQGVLLLNTVLTVRAGQAHSHASLGWETFTDKVISLINQHREGVVFLLWGSHAQKKGAIIDKQRHHVLKAPHPSPLSAHRGFFGCNHFVLANQWLEQRGETPIDWMPVLPAESE</a:t>
            </a:r>
            <a:endParaRPr lang="en-US" altLang="nb-NO" sz="2400"/>
          </a:p>
          <a:p>
            <a:pPr eaLnBrk="1" hangingPunct="1">
              <a:lnSpc>
                <a:spcPct val="90000"/>
              </a:lnSpc>
            </a:pPr>
            <a:endParaRPr lang="en-US" altLang="nb-NO" sz="2400"/>
          </a:p>
          <a:p>
            <a:pPr eaLnBrk="1" hangingPunct="1">
              <a:lnSpc>
                <a:spcPct val="90000"/>
              </a:lnSpc>
            </a:pPr>
            <a:r>
              <a:rPr lang="en-US" altLang="nb-NO" sz="2400"/>
              <a:t>Find:</a:t>
            </a:r>
          </a:p>
          <a:p>
            <a:pPr lvl="1" eaLnBrk="1" hangingPunct="1">
              <a:lnSpc>
                <a:spcPct val="90000"/>
              </a:lnSpc>
            </a:pPr>
            <a:r>
              <a:rPr lang="en-US" altLang="nb-NO" sz="2000"/>
              <a:t>Protein?</a:t>
            </a:r>
          </a:p>
          <a:p>
            <a:pPr lvl="1" eaLnBrk="1" hangingPunct="1">
              <a:lnSpc>
                <a:spcPct val="90000"/>
              </a:lnSpc>
            </a:pPr>
            <a:r>
              <a:rPr lang="en-US" altLang="nb-NO" sz="2000"/>
              <a:t>Species?</a:t>
            </a:r>
          </a:p>
          <a:p>
            <a:pPr lvl="1" eaLnBrk="1" hangingPunct="1">
              <a:lnSpc>
                <a:spcPct val="90000"/>
              </a:lnSpc>
            </a:pPr>
            <a:r>
              <a:rPr lang="en-US" altLang="nb-NO" sz="2000"/>
              <a:t>Function?</a:t>
            </a:r>
          </a:p>
          <a:p>
            <a:pPr lvl="1" eaLnBrk="1" hangingPunct="1">
              <a:lnSpc>
                <a:spcPct val="90000"/>
              </a:lnSpc>
            </a:pPr>
            <a:r>
              <a:rPr lang="en-US" altLang="nb-NO" sz="2000"/>
              <a:t>Human homolog?</a:t>
            </a:r>
          </a:p>
          <a:p>
            <a:pPr lvl="1" eaLnBrk="1" hangingPunct="1">
              <a:lnSpc>
                <a:spcPct val="90000"/>
              </a:lnSpc>
            </a:pPr>
            <a:r>
              <a:rPr lang="en-US" altLang="nb-NO" sz="2000"/>
              <a:t>Gene structure?</a:t>
            </a:r>
          </a:p>
          <a:p>
            <a:pPr lvl="1" eaLnBrk="1" hangingPunct="1">
              <a:lnSpc>
                <a:spcPct val="90000"/>
              </a:lnSpc>
            </a:pPr>
            <a:r>
              <a:rPr lang="en-US" altLang="nb-NO" sz="2000"/>
              <a:t>Gene regulation/expression?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a:extLst>
              <a:ext uri="{FF2B5EF4-FFF2-40B4-BE49-F238E27FC236}">
                <a16:creationId xmlns:a16="http://schemas.microsoft.com/office/drawing/2014/main" id="{8EDE601D-B6B6-4246-A0D2-E7ECD5AB3C58}"/>
              </a:ext>
            </a:extLst>
          </p:cNvPr>
          <p:cNvSpPr>
            <a:spLocks noGrp="1" noChangeArrowheads="1"/>
          </p:cNvSpPr>
          <p:nvPr>
            <p:ph type="title"/>
          </p:nvPr>
        </p:nvSpPr>
        <p:spPr/>
        <p:txBody>
          <a:bodyPr/>
          <a:lstStyle/>
          <a:p>
            <a:r>
              <a:rPr lang="en-US" altLang="nb-NO"/>
              <a:t>Task 2</a:t>
            </a:r>
          </a:p>
        </p:txBody>
      </p:sp>
      <p:sp>
        <p:nvSpPr>
          <p:cNvPr id="142338" name="Content Placeholder 2">
            <a:extLst>
              <a:ext uri="{FF2B5EF4-FFF2-40B4-BE49-F238E27FC236}">
                <a16:creationId xmlns:a16="http://schemas.microsoft.com/office/drawing/2014/main" id="{30B47437-2810-F740-9C9C-36C52BF0678D}"/>
              </a:ext>
            </a:extLst>
          </p:cNvPr>
          <p:cNvSpPr>
            <a:spLocks noGrp="1" noChangeArrowheads="1"/>
          </p:cNvSpPr>
          <p:nvPr>
            <p:ph idx="1"/>
          </p:nvPr>
        </p:nvSpPr>
        <p:spPr/>
        <p:txBody>
          <a:bodyPr/>
          <a:lstStyle/>
          <a:p>
            <a:r>
              <a:rPr lang="en-US" altLang="nb-NO"/>
              <a:t>Find all human protein-coding genes?</a:t>
            </a:r>
          </a:p>
          <a:p>
            <a:endParaRPr lang="en-US" altLang="nb-NO"/>
          </a:p>
          <a:p>
            <a:r>
              <a:rPr lang="en-US" altLang="nb-NO"/>
              <a:t>Find all mouse non-coding RNA genes?</a:t>
            </a:r>
          </a:p>
          <a:p>
            <a:endParaRPr lang="en-US" altLang="nb-NO"/>
          </a:p>
          <a:p>
            <a:r>
              <a:rPr lang="en-US" altLang="nb-NO"/>
              <a:t>Tools:</a:t>
            </a:r>
          </a:p>
          <a:p>
            <a:pPr lvl="1"/>
            <a:r>
              <a:rPr lang="en-US" altLang="nb-NO"/>
              <a:t>ensembl.org (BioMart)</a:t>
            </a:r>
          </a:p>
          <a:p>
            <a:pPr lvl="1"/>
            <a:r>
              <a:rPr lang="en-US" altLang="nb-NO"/>
              <a:t>genome-euro.ucsc.edu (UCSC table browser)</a:t>
            </a:r>
          </a:p>
          <a:p>
            <a:pPr lvl="1"/>
            <a:endParaRPr lang="en-US" altLang="nb-NO"/>
          </a:p>
        </p:txBody>
      </p:sp>
      <p:sp>
        <p:nvSpPr>
          <p:cNvPr id="142339" name="Slide Number Placeholder 3">
            <a:extLst>
              <a:ext uri="{FF2B5EF4-FFF2-40B4-BE49-F238E27FC236}">
                <a16:creationId xmlns:a16="http://schemas.microsoft.com/office/drawing/2014/main" id="{CCEA7D65-A303-274B-BA73-67096EDD292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256E7F5-73F6-4846-88F2-0215519F213A}" type="slidenum">
              <a:rPr lang="en-US" altLang="nb-NO" sz="1400" smtClean="0">
                <a:solidFill>
                  <a:srgbClr val="A8B9F6"/>
                </a:solidFill>
              </a:rPr>
              <a:pPr>
                <a:spcBef>
                  <a:spcPct val="0"/>
                </a:spcBef>
                <a:buFontTx/>
                <a:buNone/>
              </a:pPr>
              <a:t>51</a:t>
            </a:fld>
            <a:endParaRPr lang="en-US" altLang="nb-NO" sz="1400">
              <a:solidFill>
                <a:srgbClr val="A8B9F6"/>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Number Placeholder 5">
            <a:extLst>
              <a:ext uri="{FF2B5EF4-FFF2-40B4-BE49-F238E27FC236}">
                <a16:creationId xmlns:a16="http://schemas.microsoft.com/office/drawing/2014/main" id="{A0E695DD-E927-AD44-B7E8-99345FC6592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984C3AF2-B608-CF43-93C4-D1896D420CB1}" type="slidenum">
              <a:rPr lang="en-US" altLang="nb-NO" sz="1400" smtClean="0">
                <a:solidFill>
                  <a:srgbClr val="A8B9F6"/>
                </a:solidFill>
              </a:rPr>
              <a:pPr>
                <a:spcBef>
                  <a:spcPct val="0"/>
                </a:spcBef>
                <a:buFontTx/>
                <a:buNone/>
              </a:pPr>
              <a:t>52</a:t>
            </a:fld>
            <a:endParaRPr lang="en-US" altLang="nb-NO" sz="1400">
              <a:solidFill>
                <a:srgbClr val="A8B9F6"/>
              </a:solidFill>
            </a:endParaRPr>
          </a:p>
        </p:txBody>
      </p:sp>
      <p:sp>
        <p:nvSpPr>
          <p:cNvPr id="143362" name="Rectangle 2">
            <a:extLst>
              <a:ext uri="{FF2B5EF4-FFF2-40B4-BE49-F238E27FC236}">
                <a16:creationId xmlns:a16="http://schemas.microsoft.com/office/drawing/2014/main" id="{3B5721B6-112C-1E47-9963-209BAEDDA05C}"/>
              </a:ext>
            </a:extLst>
          </p:cNvPr>
          <p:cNvSpPr>
            <a:spLocks noGrp="1" noChangeArrowheads="1"/>
          </p:cNvSpPr>
          <p:nvPr>
            <p:ph type="title"/>
          </p:nvPr>
        </p:nvSpPr>
        <p:spPr/>
        <p:txBody>
          <a:bodyPr/>
          <a:lstStyle/>
          <a:p>
            <a:pPr eaLnBrk="1" hangingPunct="1"/>
            <a:r>
              <a:rPr lang="en-US" altLang="nb-NO"/>
              <a:t>Task 3</a:t>
            </a:r>
          </a:p>
        </p:txBody>
      </p:sp>
      <p:sp>
        <p:nvSpPr>
          <p:cNvPr id="143363" name="Rectangle 3">
            <a:extLst>
              <a:ext uri="{FF2B5EF4-FFF2-40B4-BE49-F238E27FC236}">
                <a16:creationId xmlns:a16="http://schemas.microsoft.com/office/drawing/2014/main" id="{186B3D46-2583-2B4A-AC53-D0EFECB8F1BF}"/>
              </a:ext>
            </a:extLst>
          </p:cNvPr>
          <p:cNvSpPr>
            <a:spLocks noGrp="1" noChangeArrowheads="1"/>
          </p:cNvSpPr>
          <p:nvPr>
            <p:ph type="body" idx="1"/>
          </p:nvPr>
        </p:nvSpPr>
        <p:spPr/>
        <p:txBody>
          <a:bodyPr/>
          <a:lstStyle/>
          <a:p>
            <a:pPr eaLnBrk="1" hangingPunct="1">
              <a:lnSpc>
                <a:spcPct val="90000"/>
              </a:lnSpc>
            </a:pPr>
            <a:r>
              <a:rPr lang="en-US" altLang="nb-NO" sz="2400"/>
              <a:t>What is this? </a:t>
            </a:r>
          </a:p>
          <a:p>
            <a:pPr eaLnBrk="1" hangingPunct="1">
              <a:lnSpc>
                <a:spcPct val="90000"/>
              </a:lnSpc>
              <a:buFont typeface="Wingdings" pitchFamily="2" charset="2"/>
              <a:buNone/>
            </a:pPr>
            <a:r>
              <a:rPr lang="en-US" altLang="nb-NO" sz="1800">
                <a:latin typeface="Courier" pitchFamily="2" charset="0"/>
              </a:rPr>
              <a:t>CTTCTCCATGTCGTCCCCGTTAGTGATGATCCCGTGCTCAATGGGTTCCTTCAGGGTCAAGATACCTCTCTTGCTC</a:t>
            </a:r>
            <a:endParaRPr lang="en-US" altLang="nb-NO" sz="2400"/>
          </a:p>
          <a:p>
            <a:pPr eaLnBrk="1" hangingPunct="1">
              <a:lnSpc>
                <a:spcPct val="90000"/>
              </a:lnSpc>
            </a:pPr>
            <a:endParaRPr lang="en-US" altLang="nb-NO" sz="2400"/>
          </a:p>
          <a:p>
            <a:pPr eaLnBrk="1" hangingPunct="1">
              <a:lnSpc>
                <a:spcPct val="90000"/>
              </a:lnSpc>
            </a:pPr>
            <a:r>
              <a:rPr lang="en-US" altLang="nb-NO" sz="2400"/>
              <a:t>Find:</a:t>
            </a:r>
          </a:p>
          <a:p>
            <a:pPr lvl="1" eaLnBrk="1" hangingPunct="1">
              <a:lnSpc>
                <a:spcPct val="90000"/>
              </a:lnSpc>
            </a:pPr>
            <a:r>
              <a:rPr lang="en-US" altLang="nb-NO" sz="2000"/>
              <a:t>Protein?</a:t>
            </a:r>
          </a:p>
          <a:p>
            <a:pPr lvl="1" eaLnBrk="1" hangingPunct="1">
              <a:lnSpc>
                <a:spcPct val="90000"/>
              </a:lnSpc>
            </a:pPr>
            <a:r>
              <a:rPr lang="en-US" altLang="nb-NO" sz="2000"/>
              <a:t>Species?</a:t>
            </a:r>
          </a:p>
          <a:p>
            <a:pPr lvl="1" eaLnBrk="1" hangingPunct="1">
              <a:lnSpc>
                <a:spcPct val="90000"/>
              </a:lnSpc>
            </a:pPr>
            <a:r>
              <a:rPr lang="en-US" altLang="nb-NO" sz="2000"/>
              <a:t>Function?</a:t>
            </a:r>
          </a:p>
          <a:p>
            <a:pPr lvl="1" eaLnBrk="1" hangingPunct="1">
              <a:lnSpc>
                <a:spcPct val="90000"/>
              </a:lnSpc>
            </a:pPr>
            <a:r>
              <a:rPr lang="en-US" altLang="nb-NO" sz="2000"/>
              <a:t>Human homolog?</a:t>
            </a:r>
          </a:p>
          <a:p>
            <a:pPr lvl="1" eaLnBrk="1" hangingPunct="1">
              <a:lnSpc>
                <a:spcPct val="90000"/>
              </a:lnSpc>
            </a:pPr>
            <a:r>
              <a:rPr lang="en-US" altLang="nb-NO" sz="2000"/>
              <a:t>Gene structure?</a:t>
            </a:r>
          </a:p>
          <a:p>
            <a:pPr lvl="1" eaLnBrk="1" hangingPunct="1">
              <a:lnSpc>
                <a:spcPct val="90000"/>
              </a:lnSpc>
            </a:pPr>
            <a:r>
              <a:rPr lang="en-US" altLang="nb-NO" sz="2000"/>
              <a:t>Gene regulation/expression?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Number Placeholder 5">
            <a:extLst>
              <a:ext uri="{FF2B5EF4-FFF2-40B4-BE49-F238E27FC236}">
                <a16:creationId xmlns:a16="http://schemas.microsoft.com/office/drawing/2014/main" id="{CA24ED93-1089-BE45-960C-E0E040DC803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31E875C-566E-6B45-A68A-070771A0E770}" type="slidenum">
              <a:rPr lang="en-US" altLang="nb-NO" sz="1400" smtClean="0">
                <a:solidFill>
                  <a:srgbClr val="A8B9F6"/>
                </a:solidFill>
              </a:rPr>
              <a:pPr>
                <a:spcBef>
                  <a:spcPct val="0"/>
                </a:spcBef>
                <a:buFontTx/>
                <a:buNone/>
              </a:pPr>
              <a:t>53</a:t>
            </a:fld>
            <a:endParaRPr lang="en-US" altLang="nb-NO" sz="1400">
              <a:solidFill>
                <a:srgbClr val="A8B9F6"/>
              </a:solidFill>
            </a:endParaRPr>
          </a:p>
        </p:txBody>
      </p:sp>
      <p:sp>
        <p:nvSpPr>
          <p:cNvPr id="145410" name="Rectangle 2">
            <a:extLst>
              <a:ext uri="{FF2B5EF4-FFF2-40B4-BE49-F238E27FC236}">
                <a16:creationId xmlns:a16="http://schemas.microsoft.com/office/drawing/2014/main" id="{D77DED5A-9177-EA42-9D8E-7434E80053FA}"/>
              </a:ext>
            </a:extLst>
          </p:cNvPr>
          <p:cNvSpPr>
            <a:spLocks noGrp="1" noChangeArrowheads="1"/>
          </p:cNvSpPr>
          <p:nvPr>
            <p:ph type="title"/>
          </p:nvPr>
        </p:nvSpPr>
        <p:spPr/>
        <p:txBody>
          <a:bodyPr/>
          <a:lstStyle/>
          <a:p>
            <a:pPr eaLnBrk="1" hangingPunct="1"/>
            <a:r>
              <a:rPr lang="en-US" altLang="nb-NO"/>
              <a:t>Task 4</a:t>
            </a:r>
          </a:p>
        </p:txBody>
      </p:sp>
      <p:sp>
        <p:nvSpPr>
          <p:cNvPr id="145411" name="Rectangle 3">
            <a:extLst>
              <a:ext uri="{FF2B5EF4-FFF2-40B4-BE49-F238E27FC236}">
                <a16:creationId xmlns:a16="http://schemas.microsoft.com/office/drawing/2014/main" id="{73689032-2604-7548-9138-34032B6FA7F8}"/>
              </a:ext>
            </a:extLst>
          </p:cNvPr>
          <p:cNvSpPr>
            <a:spLocks noGrp="1" noChangeArrowheads="1"/>
          </p:cNvSpPr>
          <p:nvPr>
            <p:ph type="body" idx="1"/>
          </p:nvPr>
        </p:nvSpPr>
        <p:spPr/>
        <p:txBody>
          <a:bodyPr/>
          <a:lstStyle/>
          <a:p>
            <a:pPr eaLnBrk="1" hangingPunct="1"/>
            <a:r>
              <a:rPr lang="en-US" altLang="nb-NO"/>
              <a:t>What is this?</a:t>
            </a:r>
          </a:p>
          <a:p>
            <a:pPr eaLnBrk="1" hangingPunct="1">
              <a:buFont typeface="Wingdings" pitchFamily="2" charset="2"/>
              <a:buNone/>
            </a:pPr>
            <a:r>
              <a:rPr lang="en-US" altLang="nb-NO" sz="1800">
                <a:latin typeface="Courier" pitchFamily="2" charset="0"/>
              </a:rPr>
              <a:t>UACACUGUGGAUCCGGUGAGGUAGUAGGUUGUAUAGUUUGGAAUAUUACCACCGGUGAACUAUGCAAUUUUCUACCUUACCGGAGACAGAACUCUUCGA</a:t>
            </a:r>
          </a:p>
          <a:p>
            <a:pPr eaLnBrk="1" hangingPunct="1"/>
            <a:r>
              <a:rPr lang="en-US" altLang="nb-NO"/>
              <a:t>Find:</a:t>
            </a:r>
          </a:p>
          <a:p>
            <a:pPr lvl="1" eaLnBrk="1" hangingPunct="1"/>
            <a:r>
              <a:rPr lang="en-US" altLang="nb-NO"/>
              <a:t>Protein?</a:t>
            </a:r>
          </a:p>
          <a:p>
            <a:pPr lvl="1" eaLnBrk="1" hangingPunct="1"/>
            <a:r>
              <a:rPr lang="en-US" altLang="nb-NO"/>
              <a:t>Species?</a:t>
            </a:r>
          </a:p>
          <a:p>
            <a:pPr lvl="1" eaLnBrk="1" hangingPunct="1"/>
            <a:r>
              <a:rPr lang="en-US" altLang="nb-NO"/>
              <a:t>Function?</a:t>
            </a:r>
          </a:p>
          <a:p>
            <a:pPr lvl="1" eaLnBrk="1" hangingPunct="1"/>
            <a:r>
              <a:rPr lang="en-US" altLang="nb-NO"/>
              <a:t>Human homolog?</a:t>
            </a:r>
          </a:p>
          <a:p>
            <a:pPr lvl="1" eaLnBrk="1" hangingPunct="1"/>
            <a:r>
              <a:rPr lang="en-US" altLang="nb-NO"/>
              <a:t>Gene structure?</a:t>
            </a:r>
          </a:p>
          <a:p>
            <a:pPr lvl="1" eaLnBrk="1" hangingPunct="1"/>
            <a:r>
              <a:rPr lang="en-US" altLang="nb-NO"/>
              <a:t>Gene regulation/expression?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Number Placeholder 5">
            <a:extLst>
              <a:ext uri="{FF2B5EF4-FFF2-40B4-BE49-F238E27FC236}">
                <a16:creationId xmlns:a16="http://schemas.microsoft.com/office/drawing/2014/main" id="{2517EB36-2AA3-2546-A37D-96FD8457E73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ACC3E6C-BECE-F949-93E1-02B9717014C6}" type="slidenum">
              <a:rPr lang="en-US" altLang="nb-NO" sz="1400" smtClean="0">
                <a:solidFill>
                  <a:srgbClr val="A8B9F6"/>
                </a:solidFill>
              </a:rPr>
              <a:pPr>
                <a:spcBef>
                  <a:spcPct val="0"/>
                </a:spcBef>
                <a:buFontTx/>
                <a:buNone/>
              </a:pPr>
              <a:t>54</a:t>
            </a:fld>
            <a:endParaRPr lang="en-US" altLang="nb-NO" sz="1400">
              <a:solidFill>
                <a:srgbClr val="A8B9F6"/>
              </a:solidFill>
            </a:endParaRPr>
          </a:p>
        </p:txBody>
      </p:sp>
      <p:sp>
        <p:nvSpPr>
          <p:cNvPr id="147458" name="Rectangle 3">
            <a:extLst>
              <a:ext uri="{FF2B5EF4-FFF2-40B4-BE49-F238E27FC236}">
                <a16:creationId xmlns:a16="http://schemas.microsoft.com/office/drawing/2014/main" id="{DBF082FE-62C2-544E-BBD0-478599B7064E}"/>
              </a:ext>
            </a:extLst>
          </p:cNvPr>
          <p:cNvSpPr>
            <a:spLocks noGrp="1" noChangeArrowheads="1"/>
          </p:cNvSpPr>
          <p:nvPr>
            <p:ph type="title"/>
          </p:nvPr>
        </p:nvSpPr>
        <p:spPr>
          <a:xfrm>
            <a:off x="685800" y="304800"/>
            <a:ext cx="7696200" cy="1143000"/>
          </a:xfrm>
        </p:spPr>
        <p:txBody>
          <a:bodyPr/>
          <a:lstStyle/>
          <a:p>
            <a:pPr eaLnBrk="1" hangingPunct="1"/>
            <a:r>
              <a:rPr lang="en-US" altLang="nb-NO"/>
              <a:t>Biobanks – databases keyed to individuals</a:t>
            </a:r>
          </a:p>
        </p:txBody>
      </p:sp>
      <p:sp>
        <p:nvSpPr>
          <p:cNvPr id="147459" name="Rectangle 18">
            <a:extLst>
              <a:ext uri="{FF2B5EF4-FFF2-40B4-BE49-F238E27FC236}">
                <a16:creationId xmlns:a16="http://schemas.microsoft.com/office/drawing/2014/main" id="{944FED5D-6B19-F14D-9CC5-1734E578C853}"/>
              </a:ext>
            </a:extLst>
          </p:cNvPr>
          <p:cNvSpPr>
            <a:spLocks noChangeArrowheads="1"/>
          </p:cNvSpPr>
          <p:nvPr/>
        </p:nvSpPr>
        <p:spPr bwMode="auto">
          <a:xfrm>
            <a:off x="3629025" y="1270000"/>
            <a:ext cx="2176463" cy="3584575"/>
          </a:xfrm>
          <a:prstGeom prst="rect">
            <a:avLst/>
          </a:prstGeom>
          <a:solidFill>
            <a:srgbClr val="E0FFFF"/>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solidFill>
                  <a:srgbClr val="000000"/>
                </a:solidFill>
              </a:rPr>
              <a:t>BioBank</a:t>
            </a:r>
          </a:p>
        </p:txBody>
      </p:sp>
      <p:sp>
        <p:nvSpPr>
          <p:cNvPr id="147460" name="Rectangle 19">
            <a:extLst>
              <a:ext uri="{FF2B5EF4-FFF2-40B4-BE49-F238E27FC236}">
                <a16:creationId xmlns:a16="http://schemas.microsoft.com/office/drawing/2014/main" id="{7E11A3A0-4722-9142-B413-433DFF11E4B9}"/>
              </a:ext>
            </a:extLst>
          </p:cNvPr>
          <p:cNvSpPr>
            <a:spLocks noChangeArrowheads="1"/>
          </p:cNvSpPr>
          <p:nvPr/>
        </p:nvSpPr>
        <p:spPr bwMode="auto">
          <a:xfrm>
            <a:off x="3846513" y="1947863"/>
            <a:ext cx="1741487" cy="677862"/>
          </a:xfrm>
          <a:prstGeom prst="rect">
            <a:avLst/>
          </a:prstGeom>
          <a:solidFill>
            <a:schemeClr val="accent1"/>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solidFill>
                  <a:srgbClr val="000000"/>
                </a:solidFill>
              </a:rPr>
              <a:t>DNA</a:t>
            </a:r>
          </a:p>
        </p:txBody>
      </p:sp>
      <p:sp>
        <p:nvSpPr>
          <p:cNvPr id="147461" name="Rectangle 20">
            <a:extLst>
              <a:ext uri="{FF2B5EF4-FFF2-40B4-BE49-F238E27FC236}">
                <a16:creationId xmlns:a16="http://schemas.microsoft.com/office/drawing/2014/main" id="{28D279E8-3353-F04E-97D2-CF13DC7DB6C2}"/>
              </a:ext>
            </a:extLst>
          </p:cNvPr>
          <p:cNvSpPr>
            <a:spLocks noChangeArrowheads="1"/>
          </p:cNvSpPr>
          <p:nvPr/>
        </p:nvSpPr>
        <p:spPr bwMode="auto">
          <a:xfrm>
            <a:off x="3846513" y="2625725"/>
            <a:ext cx="1741487" cy="677863"/>
          </a:xfrm>
          <a:prstGeom prst="rect">
            <a:avLst/>
          </a:prstGeom>
          <a:solidFill>
            <a:schemeClr val="accent1"/>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solidFill>
                  <a:srgbClr val="000000"/>
                </a:solidFill>
              </a:rPr>
              <a:t>RNA</a:t>
            </a:r>
          </a:p>
        </p:txBody>
      </p:sp>
      <p:sp>
        <p:nvSpPr>
          <p:cNvPr id="147462" name="Rectangle 21">
            <a:extLst>
              <a:ext uri="{FF2B5EF4-FFF2-40B4-BE49-F238E27FC236}">
                <a16:creationId xmlns:a16="http://schemas.microsoft.com/office/drawing/2014/main" id="{3D486211-6D4E-2041-ACFE-2766E66B9DCA}"/>
              </a:ext>
            </a:extLst>
          </p:cNvPr>
          <p:cNvSpPr>
            <a:spLocks noChangeArrowheads="1"/>
          </p:cNvSpPr>
          <p:nvPr/>
        </p:nvSpPr>
        <p:spPr bwMode="auto">
          <a:xfrm>
            <a:off x="3846513" y="3303588"/>
            <a:ext cx="1741487" cy="677862"/>
          </a:xfrm>
          <a:prstGeom prst="rect">
            <a:avLst/>
          </a:prstGeom>
          <a:solidFill>
            <a:schemeClr val="accent1"/>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solidFill>
                  <a:srgbClr val="000000"/>
                </a:solidFill>
              </a:rPr>
              <a:t>Proteins</a:t>
            </a:r>
          </a:p>
        </p:txBody>
      </p:sp>
      <p:sp>
        <p:nvSpPr>
          <p:cNvPr id="147463" name="Rectangle 22">
            <a:extLst>
              <a:ext uri="{FF2B5EF4-FFF2-40B4-BE49-F238E27FC236}">
                <a16:creationId xmlns:a16="http://schemas.microsoft.com/office/drawing/2014/main" id="{2E73D68F-F083-6D4F-9DB4-CACE0F52D285}"/>
              </a:ext>
            </a:extLst>
          </p:cNvPr>
          <p:cNvSpPr>
            <a:spLocks noChangeArrowheads="1"/>
          </p:cNvSpPr>
          <p:nvPr/>
        </p:nvSpPr>
        <p:spPr bwMode="auto">
          <a:xfrm>
            <a:off x="3846513" y="3981450"/>
            <a:ext cx="1741487" cy="679450"/>
          </a:xfrm>
          <a:prstGeom prst="rect">
            <a:avLst/>
          </a:prstGeom>
          <a:solidFill>
            <a:schemeClr val="accent1"/>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solidFill>
                  <a:srgbClr val="000000"/>
                </a:solidFill>
              </a:rPr>
              <a:t>Metabolites</a:t>
            </a:r>
          </a:p>
        </p:txBody>
      </p:sp>
      <p:sp>
        <p:nvSpPr>
          <p:cNvPr id="147464" name="Rectangle 23">
            <a:extLst>
              <a:ext uri="{FF2B5EF4-FFF2-40B4-BE49-F238E27FC236}">
                <a16:creationId xmlns:a16="http://schemas.microsoft.com/office/drawing/2014/main" id="{FA546C9C-E4D7-B54A-83EE-A2F6B2739BD4}"/>
              </a:ext>
            </a:extLst>
          </p:cNvPr>
          <p:cNvSpPr>
            <a:spLocks noChangeArrowheads="1"/>
          </p:cNvSpPr>
          <p:nvPr/>
        </p:nvSpPr>
        <p:spPr bwMode="auto">
          <a:xfrm>
            <a:off x="3203575" y="5589588"/>
            <a:ext cx="3048000" cy="128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2400" i="1">
                <a:solidFill>
                  <a:srgbClr val="000000"/>
                </a:solidFill>
              </a:rPr>
              <a:t>Lung cancer genes?</a:t>
            </a:r>
          </a:p>
          <a:p>
            <a:pPr>
              <a:spcBef>
                <a:spcPct val="0"/>
              </a:spcBef>
              <a:buFont typeface="Arial" panose="020B0604020202020204" pitchFamily="34" charset="0"/>
              <a:buChar char="•"/>
            </a:pPr>
            <a:r>
              <a:rPr lang="en-US" altLang="nb-NO" sz="2400" i="1">
                <a:solidFill>
                  <a:srgbClr val="000000"/>
                </a:solidFill>
              </a:rPr>
              <a:t>Samples?</a:t>
            </a:r>
          </a:p>
          <a:p>
            <a:pPr>
              <a:spcBef>
                <a:spcPct val="0"/>
              </a:spcBef>
              <a:buFont typeface="Arial" panose="020B0604020202020204" pitchFamily="34" charset="0"/>
              <a:buChar char="•"/>
            </a:pPr>
            <a:r>
              <a:rPr lang="en-US" altLang="nb-NO" sz="2400" i="1">
                <a:solidFill>
                  <a:srgbClr val="000000"/>
                </a:solidFill>
              </a:rPr>
              <a:t>Data?</a:t>
            </a:r>
          </a:p>
        </p:txBody>
      </p:sp>
      <p:sp>
        <p:nvSpPr>
          <p:cNvPr id="147465" name="Line 24">
            <a:extLst>
              <a:ext uri="{FF2B5EF4-FFF2-40B4-BE49-F238E27FC236}">
                <a16:creationId xmlns:a16="http://schemas.microsoft.com/office/drawing/2014/main" id="{AE88DD70-A3A6-0945-BD42-6EC0964DBC0F}"/>
              </a:ext>
            </a:extLst>
          </p:cNvPr>
          <p:cNvSpPr>
            <a:spLocks noChangeShapeType="1"/>
          </p:cNvSpPr>
          <p:nvPr/>
        </p:nvSpPr>
        <p:spPr bwMode="auto">
          <a:xfrm>
            <a:off x="3482975" y="5048250"/>
            <a:ext cx="2105025" cy="0"/>
          </a:xfrm>
          <a:prstGeom prst="line">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47466" name="Line 25">
            <a:extLst>
              <a:ext uri="{FF2B5EF4-FFF2-40B4-BE49-F238E27FC236}">
                <a16:creationId xmlns:a16="http://schemas.microsoft.com/office/drawing/2014/main" id="{56FA4BDD-4103-CC43-8BF4-13A14469BDC1}"/>
              </a:ext>
            </a:extLst>
          </p:cNvPr>
          <p:cNvSpPr>
            <a:spLocks noChangeShapeType="1"/>
          </p:cNvSpPr>
          <p:nvPr/>
        </p:nvSpPr>
        <p:spPr bwMode="auto">
          <a:xfrm flipV="1">
            <a:off x="3482975" y="1851025"/>
            <a:ext cx="0" cy="3197225"/>
          </a:xfrm>
          <a:prstGeom prst="line">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47467" name="Text Box 26">
            <a:extLst>
              <a:ext uri="{FF2B5EF4-FFF2-40B4-BE49-F238E27FC236}">
                <a16:creationId xmlns:a16="http://schemas.microsoft.com/office/drawing/2014/main" id="{9B6F2DA1-28D0-B046-9D44-FE718039774D}"/>
              </a:ext>
            </a:extLst>
          </p:cNvPr>
          <p:cNvSpPr txBox="1">
            <a:spLocks noChangeArrowheads="1"/>
          </p:cNvSpPr>
          <p:nvPr/>
        </p:nvSpPr>
        <p:spPr bwMode="auto">
          <a:xfrm>
            <a:off x="3629025" y="5033963"/>
            <a:ext cx="9826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600">
                <a:solidFill>
                  <a:srgbClr val="000000"/>
                </a:solidFill>
              </a:rPr>
              <a:t>Samples</a:t>
            </a:r>
            <a:endParaRPr lang="en-US" altLang="nb-NO" sz="2400">
              <a:solidFill>
                <a:srgbClr val="000000"/>
              </a:solidFill>
            </a:endParaRPr>
          </a:p>
        </p:txBody>
      </p:sp>
      <p:sp>
        <p:nvSpPr>
          <p:cNvPr id="147468" name="Text Box 27">
            <a:extLst>
              <a:ext uri="{FF2B5EF4-FFF2-40B4-BE49-F238E27FC236}">
                <a16:creationId xmlns:a16="http://schemas.microsoft.com/office/drawing/2014/main" id="{8360BDD3-F54C-834F-8724-437AEF11ED15}"/>
              </a:ext>
            </a:extLst>
          </p:cNvPr>
          <p:cNvSpPr txBox="1">
            <a:spLocks noChangeArrowheads="1"/>
          </p:cNvSpPr>
          <p:nvPr/>
        </p:nvSpPr>
        <p:spPr bwMode="auto">
          <a:xfrm rot="-5400000">
            <a:off x="2148682" y="3239294"/>
            <a:ext cx="22606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600">
                <a:solidFill>
                  <a:srgbClr val="000000"/>
                </a:solidFill>
              </a:rPr>
              <a:t>Data types &amp; coverage</a:t>
            </a:r>
            <a:endParaRPr lang="en-US" altLang="nb-NO" sz="2400">
              <a:solidFill>
                <a:srgbClr val="000000"/>
              </a:solidFill>
            </a:endParaRPr>
          </a:p>
        </p:txBody>
      </p:sp>
      <p:sp>
        <p:nvSpPr>
          <p:cNvPr id="147469" name="AutoShape 28">
            <a:extLst>
              <a:ext uri="{FF2B5EF4-FFF2-40B4-BE49-F238E27FC236}">
                <a16:creationId xmlns:a16="http://schemas.microsoft.com/office/drawing/2014/main" id="{0E17BFCD-28E5-C04E-949F-B1A57B80B13F}"/>
              </a:ext>
            </a:extLst>
          </p:cNvPr>
          <p:cNvSpPr>
            <a:spLocks noChangeArrowheads="1"/>
          </p:cNvSpPr>
          <p:nvPr/>
        </p:nvSpPr>
        <p:spPr bwMode="auto">
          <a:xfrm>
            <a:off x="6821488" y="5133975"/>
            <a:ext cx="1741487" cy="1163638"/>
          </a:xfrm>
          <a:prstGeom prst="flowChartMagneticDisk">
            <a:avLst/>
          </a:prstGeom>
          <a:solidFill>
            <a:schemeClr val="accent1"/>
          </a:solidFill>
          <a:ln w="9525">
            <a:solidFill>
              <a:schemeClr val="tx1"/>
            </a:solidFill>
            <a:round/>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i="1">
                <a:solidFill>
                  <a:srgbClr val="000000"/>
                </a:solidFill>
              </a:rPr>
              <a:t>Metadata</a:t>
            </a:r>
            <a:endParaRPr lang="en-US" altLang="nb-NO" sz="2400">
              <a:solidFill>
                <a:srgbClr val="000000"/>
              </a:solidFill>
            </a:endParaRPr>
          </a:p>
        </p:txBody>
      </p:sp>
      <p:sp>
        <p:nvSpPr>
          <p:cNvPr id="147470" name="Rectangle 29">
            <a:extLst>
              <a:ext uri="{FF2B5EF4-FFF2-40B4-BE49-F238E27FC236}">
                <a16:creationId xmlns:a16="http://schemas.microsoft.com/office/drawing/2014/main" id="{AEB09D79-460E-0D41-93C8-8F7108F50298}"/>
              </a:ext>
            </a:extLst>
          </p:cNvPr>
          <p:cNvSpPr>
            <a:spLocks noChangeArrowheads="1"/>
          </p:cNvSpPr>
          <p:nvPr/>
        </p:nvSpPr>
        <p:spPr bwMode="auto">
          <a:xfrm>
            <a:off x="5297488" y="1947863"/>
            <a:ext cx="73025" cy="2906712"/>
          </a:xfrm>
          <a:prstGeom prst="rect">
            <a:avLst/>
          </a:prstGeom>
          <a:solidFill>
            <a:srgbClr val="FF0000">
              <a:alpha val="10196"/>
            </a:srgbClr>
          </a:solidFill>
          <a:ln w="9525" cap="rnd">
            <a:solidFill>
              <a:schemeClr val="tx1"/>
            </a:solidFill>
            <a:prstDash val="sysDot"/>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sp>
        <p:nvSpPr>
          <p:cNvPr id="147471" name="Rectangle 30">
            <a:extLst>
              <a:ext uri="{FF2B5EF4-FFF2-40B4-BE49-F238E27FC236}">
                <a16:creationId xmlns:a16="http://schemas.microsoft.com/office/drawing/2014/main" id="{A7336615-BB38-664E-ADF7-32C2ADDC0043}"/>
              </a:ext>
            </a:extLst>
          </p:cNvPr>
          <p:cNvSpPr>
            <a:spLocks noChangeArrowheads="1"/>
          </p:cNvSpPr>
          <p:nvPr/>
        </p:nvSpPr>
        <p:spPr bwMode="auto">
          <a:xfrm>
            <a:off x="3990975" y="1947863"/>
            <a:ext cx="290513" cy="2906712"/>
          </a:xfrm>
          <a:prstGeom prst="rect">
            <a:avLst/>
          </a:prstGeom>
          <a:solidFill>
            <a:srgbClr val="008000">
              <a:alpha val="10196"/>
            </a:srgbClr>
          </a:solidFill>
          <a:ln w="9525" cap="rnd">
            <a:solidFill>
              <a:schemeClr val="tx1"/>
            </a:solidFill>
            <a:prstDash val="sysDot"/>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cxnSp>
        <p:nvCxnSpPr>
          <p:cNvPr id="147472" name="AutoShape 31">
            <a:extLst>
              <a:ext uri="{FF2B5EF4-FFF2-40B4-BE49-F238E27FC236}">
                <a16:creationId xmlns:a16="http://schemas.microsoft.com/office/drawing/2014/main" id="{C7ED2C4F-B2CF-9343-8F6C-6D5A0C4CC61B}"/>
              </a:ext>
            </a:extLst>
          </p:cNvPr>
          <p:cNvCxnSpPr>
            <a:cxnSpLocks noChangeShapeType="1"/>
            <a:stCxn id="147469" idx="2"/>
            <a:endCxn id="147470" idx="2"/>
          </p:cNvCxnSpPr>
          <p:nvPr/>
        </p:nvCxnSpPr>
        <p:spPr bwMode="auto">
          <a:xfrm rot="10800000">
            <a:off x="5334000" y="4854575"/>
            <a:ext cx="1487488" cy="860425"/>
          </a:xfrm>
          <a:prstGeom prst="curvedConnector2">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3" name="AutoShape 32">
            <a:extLst>
              <a:ext uri="{FF2B5EF4-FFF2-40B4-BE49-F238E27FC236}">
                <a16:creationId xmlns:a16="http://schemas.microsoft.com/office/drawing/2014/main" id="{AC0ABF41-FE77-9A43-A89E-110021A1700A}"/>
              </a:ext>
            </a:extLst>
          </p:cNvPr>
          <p:cNvCxnSpPr>
            <a:cxnSpLocks noChangeShapeType="1"/>
            <a:stCxn id="147469" idx="2"/>
            <a:endCxn id="147471" idx="2"/>
          </p:cNvCxnSpPr>
          <p:nvPr/>
        </p:nvCxnSpPr>
        <p:spPr bwMode="auto">
          <a:xfrm rot="10800000">
            <a:off x="4137025" y="4854575"/>
            <a:ext cx="2684463" cy="860425"/>
          </a:xfrm>
          <a:prstGeom prst="curvedConnector2">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a:extLst>
              <a:ext uri="{FF2B5EF4-FFF2-40B4-BE49-F238E27FC236}">
                <a16:creationId xmlns:a16="http://schemas.microsoft.com/office/drawing/2014/main" id="{FFEDF017-E9BA-E245-9993-EF2A7B77F16D}"/>
              </a:ext>
            </a:extLst>
          </p:cNvPr>
          <p:cNvSpPr>
            <a:spLocks noGrp="1" noChangeArrowheads="1"/>
          </p:cNvSpPr>
          <p:nvPr>
            <p:ph type="title"/>
          </p:nvPr>
        </p:nvSpPr>
        <p:spPr/>
        <p:txBody>
          <a:bodyPr/>
          <a:lstStyle/>
          <a:p>
            <a:pPr eaLnBrk="1" hangingPunct="1"/>
            <a:r>
              <a:rPr lang="en-US" altLang="nb-NO"/>
              <a:t>Finding </a:t>
            </a:r>
            <a:r>
              <a:rPr lang="en-US" altLang="en-US"/>
              <a:t>“</a:t>
            </a:r>
            <a:r>
              <a:rPr lang="en-US" altLang="ja-JP" i="1"/>
              <a:t>lung </a:t>
            </a:r>
            <a:r>
              <a:rPr lang="en-US" altLang="ja-JP" i="1">
                <a:solidFill>
                  <a:srgbClr val="000000"/>
                </a:solidFill>
              </a:rPr>
              <a:t>cancer genes</a:t>
            </a:r>
            <a:r>
              <a:rPr lang="en-US" altLang="en-US">
                <a:solidFill>
                  <a:srgbClr val="000000"/>
                </a:solidFill>
              </a:rPr>
              <a:t>”</a:t>
            </a:r>
            <a:r>
              <a:rPr lang="en-US" altLang="ja-JP">
                <a:solidFill>
                  <a:srgbClr val="000000"/>
                </a:solidFill>
              </a:rPr>
              <a:t> from biobank material</a:t>
            </a:r>
            <a:endParaRPr lang="en-US" altLang="nb-NO"/>
          </a:p>
        </p:txBody>
      </p:sp>
      <p:sp>
        <p:nvSpPr>
          <p:cNvPr id="3" name="Content Placeholder 2">
            <a:extLst>
              <a:ext uri="{FF2B5EF4-FFF2-40B4-BE49-F238E27FC236}">
                <a16:creationId xmlns:a16="http://schemas.microsoft.com/office/drawing/2014/main" id="{EDF42AF9-87C5-4D4A-BC86-BE1B4A5C23E3}"/>
              </a:ext>
            </a:extLst>
          </p:cNvPr>
          <p:cNvSpPr>
            <a:spLocks noGrp="1"/>
          </p:cNvSpPr>
          <p:nvPr>
            <p:ph idx="1"/>
          </p:nvPr>
        </p:nvSpPr>
        <p:spPr/>
        <p:txBody>
          <a:bodyPr/>
          <a:lstStyle/>
          <a:p>
            <a:pPr eaLnBrk="1" hangingPunct="1">
              <a:buFont typeface="Wingdings" charset="0"/>
              <a:buChar char="§"/>
              <a:defRPr/>
            </a:pPr>
            <a:r>
              <a:rPr lang="en-US" dirty="0"/>
              <a:t>Case vs. control design</a:t>
            </a:r>
          </a:p>
          <a:p>
            <a:pPr lvl="1" eaLnBrk="1" hangingPunct="1">
              <a:defRPr/>
            </a:pPr>
            <a:r>
              <a:rPr lang="en-US" dirty="0"/>
              <a:t>Lung cancer patients</a:t>
            </a:r>
          </a:p>
          <a:p>
            <a:pPr lvl="1" eaLnBrk="1" hangingPunct="1">
              <a:defRPr/>
            </a:pPr>
            <a:r>
              <a:rPr lang="en-US" dirty="0"/>
              <a:t>Healthy controls</a:t>
            </a:r>
          </a:p>
          <a:p>
            <a:pPr lvl="1" eaLnBrk="1" hangingPunct="1">
              <a:defRPr/>
            </a:pPr>
            <a:r>
              <a:rPr lang="en-US" dirty="0"/>
              <a:t>Normal tissue</a:t>
            </a:r>
          </a:p>
          <a:p>
            <a:pPr eaLnBrk="1" hangingPunct="1">
              <a:buFont typeface="Wingdings" charset="0"/>
              <a:buChar char="§"/>
              <a:defRPr/>
            </a:pPr>
            <a:r>
              <a:rPr lang="en-US" dirty="0"/>
              <a:t>Measurements</a:t>
            </a:r>
          </a:p>
          <a:p>
            <a:pPr lvl="1" eaLnBrk="1" hangingPunct="1">
              <a:defRPr/>
            </a:pPr>
            <a:r>
              <a:rPr lang="en-US" dirty="0"/>
              <a:t>DNA (Single Nucleotide Polymorphisms)</a:t>
            </a:r>
          </a:p>
          <a:p>
            <a:pPr lvl="1" eaLnBrk="1" hangingPunct="1">
              <a:defRPr/>
            </a:pPr>
            <a:r>
              <a:rPr lang="en-US" dirty="0"/>
              <a:t>RNA (Gene expression)</a:t>
            </a:r>
          </a:p>
          <a:p>
            <a:pPr lvl="1" eaLnBrk="1" hangingPunct="1">
              <a:defRPr/>
            </a:pPr>
            <a:r>
              <a:rPr lang="en-US" dirty="0"/>
              <a:t>Protein</a:t>
            </a:r>
          </a:p>
          <a:p>
            <a:pPr marL="0" indent="0" eaLnBrk="1" hangingPunct="1">
              <a:buFont typeface="Wingdings" charset="0"/>
              <a:buNone/>
              <a:defRPr/>
            </a:pPr>
            <a:endParaRPr lang="en-US" dirty="0"/>
          </a:p>
          <a:p>
            <a:pPr marL="0" indent="0" eaLnBrk="1" hangingPunct="1">
              <a:buFont typeface="Wingdings" charset="0"/>
              <a:buNone/>
              <a:defRPr/>
            </a:pPr>
            <a:r>
              <a:rPr lang="en-US" i="1" dirty="0"/>
              <a:t>Data analyses?</a:t>
            </a:r>
          </a:p>
        </p:txBody>
      </p:sp>
      <p:sp>
        <p:nvSpPr>
          <p:cNvPr id="149507" name="Slide Number Placeholder 3">
            <a:extLst>
              <a:ext uri="{FF2B5EF4-FFF2-40B4-BE49-F238E27FC236}">
                <a16:creationId xmlns:a16="http://schemas.microsoft.com/office/drawing/2014/main" id="{0B83EB81-2891-A54C-8413-AF01C55D349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6590DE2-3CAD-2B49-8446-6105FBFC061F}" type="slidenum">
              <a:rPr lang="en-US" altLang="nb-NO" sz="1400" smtClean="0">
                <a:solidFill>
                  <a:srgbClr val="A8B9F6"/>
                </a:solidFill>
              </a:rPr>
              <a:pPr>
                <a:spcBef>
                  <a:spcPct val="0"/>
                </a:spcBef>
                <a:buFontTx/>
                <a:buNone/>
              </a:pPr>
              <a:t>55</a:t>
            </a:fld>
            <a:endParaRPr lang="en-US" altLang="nb-NO" sz="1400">
              <a:solidFill>
                <a:srgbClr val="A8B9F6"/>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a:extLst>
              <a:ext uri="{FF2B5EF4-FFF2-40B4-BE49-F238E27FC236}">
                <a16:creationId xmlns:a16="http://schemas.microsoft.com/office/drawing/2014/main" id="{42D1BDF3-5DF7-AA44-A8E8-DC6D376CDCE6}"/>
              </a:ext>
            </a:extLst>
          </p:cNvPr>
          <p:cNvSpPr>
            <a:spLocks noGrp="1" noChangeArrowheads="1"/>
          </p:cNvSpPr>
          <p:nvPr>
            <p:ph type="title"/>
          </p:nvPr>
        </p:nvSpPr>
        <p:spPr/>
        <p:txBody>
          <a:bodyPr/>
          <a:lstStyle/>
          <a:p>
            <a:pPr eaLnBrk="1" hangingPunct="1"/>
            <a:r>
              <a:rPr lang="en-US" altLang="nb-NO"/>
              <a:t>From table of measurements to results</a:t>
            </a:r>
          </a:p>
        </p:txBody>
      </p:sp>
      <p:graphicFrame>
        <p:nvGraphicFramePr>
          <p:cNvPr id="5" name="Content Placeholder 4">
            <a:extLst>
              <a:ext uri="{FF2B5EF4-FFF2-40B4-BE49-F238E27FC236}">
                <a16:creationId xmlns:a16="http://schemas.microsoft.com/office/drawing/2014/main" id="{C364B1BE-28C3-9D4A-879D-AA70E42B0590}"/>
              </a:ext>
            </a:extLst>
          </p:cNvPr>
          <p:cNvGraphicFramePr>
            <a:graphicFrameLocks noGrp="1"/>
          </p:cNvGraphicFramePr>
          <p:nvPr>
            <p:ph idx="1"/>
          </p:nvPr>
        </p:nvGraphicFramePr>
        <p:xfrm>
          <a:off x="468313" y="1773238"/>
          <a:ext cx="8675687" cy="3248025"/>
        </p:xfrm>
        <a:graphic>
          <a:graphicData uri="http://schemas.openxmlformats.org/drawingml/2006/table">
            <a:tbl>
              <a:tblPr/>
              <a:tblGrid>
                <a:gridCol w="1281112">
                  <a:extLst>
                    <a:ext uri="{9D8B030D-6E8A-4147-A177-3AD203B41FA5}">
                      <a16:colId xmlns:a16="http://schemas.microsoft.com/office/drawing/2014/main" val="4161065042"/>
                    </a:ext>
                  </a:extLst>
                </a:gridCol>
                <a:gridCol w="673100">
                  <a:extLst>
                    <a:ext uri="{9D8B030D-6E8A-4147-A177-3AD203B41FA5}">
                      <a16:colId xmlns:a16="http://schemas.microsoft.com/office/drawing/2014/main" val="3063497153"/>
                    </a:ext>
                  </a:extLst>
                </a:gridCol>
                <a:gridCol w="671513">
                  <a:extLst>
                    <a:ext uri="{9D8B030D-6E8A-4147-A177-3AD203B41FA5}">
                      <a16:colId xmlns:a16="http://schemas.microsoft.com/office/drawing/2014/main" val="1089407368"/>
                    </a:ext>
                  </a:extLst>
                </a:gridCol>
                <a:gridCol w="673100">
                  <a:extLst>
                    <a:ext uri="{9D8B030D-6E8A-4147-A177-3AD203B41FA5}">
                      <a16:colId xmlns:a16="http://schemas.microsoft.com/office/drawing/2014/main" val="603059578"/>
                    </a:ext>
                  </a:extLst>
                </a:gridCol>
                <a:gridCol w="671512">
                  <a:extLst>
                    <a:ext uri="{9D8B030D-6E8A-4147-A177-3AD203B41FA5}">
                      <a16:colId xmlns:a16="http://schemas.microsoft.com/office/drawing/2014/main" val="3435387502"/>
                    </a:ext>
                  </a:extLst>
                </a:gridCol>
                <a:gridCol w="673100">
                  <a:extLst>
                    <a:ext uri="{9D8B030D-6E8A-4147-A177-3AD203B41FA5}">
                      <a16:colId xmlns:a16="http://schemas.microsoft.com/office/drawing/2014/main" val="221712285"/>
                    </a:ext>
                  </a:extLst>
                </a:gridCol>
                <a:gridCol w="671513">
                  <a:extLst>
                    <a:ext uri="{9D8B030D-6E8A-4147-A177-3AD203B41FA5}">
                      <a16:colId xmlns:a16="http://schemas.microsoft.com/office/drawing/2014/main" val="3642538093"/>
                    </a:ext>
                  </a:extLst>
                </a:gridCol>
                <a:gridCol w="671512">
                  <a:extLst>
                    <a:ext uri="{9D8B030D-6E8A-4147-A177-3AD203B41FA5}">
                      <a16:colId xmlns:a16="http://schemas.microsoft.com/office/drawing/2014/main" val="1425682571"/>
                    </a:ext>
                  </a:extLst>
                </a:gridCol>
                <a:gridCol w="673100">
                  <a:extLst>
                    <a:ext uri="{9D8B030D-6E8A-4147-A177-3AD203B41FA5}">
                      <a16:colId xmlns:a16="http://schemas.microsoft.com/office/drawing/2014/main" val="1752048623"/>
                    </a:ext>
                  </a:extLst>
                </a:gridCol>
                <a:gridCol w="671513">
                  <a:extLst>
                    <a:ext uri="{9D8B030D-6E8A-4147-A177-3AD203B41FA5}">
                      <a16:colId xmlns:a16="http://schemas.microsoft.com/office/drawing/2014/main" val="143437099"/>
                    </a:ext>
                  </a:extLst>
                </a:gridCol>
                <a:gridCol w="673100">
                  <a:extLst>
                    <a:ext uri="{9D8B030D-6E8A-4147-A177-3AD203B41FA5}">
                      <a16:colId xmlns:a16="http://schemas.microsoft.com/office/drawing/2014/main" val="1105251633"/>
                    </a:ext>
                  </a:extLst>
                </a:gridCol>
                <a:gridCol w="671512">
                  <a:extLst>
                    <a:ext uri="{9D8B030D-6E8A-4147-A177-3AD203B41FA5}">
                      <a16:colId xmlns:a16="http://schemas.microsoft.com/office/drawing/2014/main" val="2864917061"/>
                    </a:ext>
                  </a:extLst>
                </a:gridCol>
              </a:tblGrid>
              <a:tr h="295275">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Gene</a:t>
                      </a:r>
                    </a:p>
                  </a:txBody>
                  <a:tcPr marL="12699" marR="12699" marT="12699" marB="0"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Na_13</a:t>
                      </a:r>
                    </a:p>
                  </a:txBody>
                  <a:tcPr marL="12699" marR="12699" marT="12699" marB="0" anchor="b"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Tb_13</a:t>
                      </a:r>
                    </a:p>
                  </a:txBody>
                  <a:tcPr marL="12699" marR="12699" marT="12699"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Na_48</a:t>
                      </a:r>
                    </a:p>
                  </a:txBody>
                  <a:tcPr marL="12699" marR="12699" marT="12699"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Tb_48</a:t>
                      </a:r>
                    </a:p>
                  </a:txBody>
                  <a:tcPr marL="12699" marR="12699" marT="12699"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Na_49</a:t>
                      </a:r>
                    </a:p>
                  </a:txBody>
                  <a:tcPr marL="12699" marR="12699" marT="12699"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Tc_49</a:t>
                      </a:r>
                    </a:p>
                  </a:txBody>
                  <a:tcPr marL="12699" marR="12699" marT="12699"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Na_53</a:t>
                      </a:r>
                    </a:p>
                  </a:txBody>
                  <a:tcPr marL="12699" marR="12699" marT="12699"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Tc_53</a:t>
                      </a:r>
                    </a:p>
                  </a:txBody>
                  <a:tcPr marL="12699" marR="12699" marT="12699"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Na_55</a:t>
                      </a:r>
                    </a:p>
                  </a:txBody>
                  <a:tcPr marL="12699" marR="12699" marT="12699"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Tb_55</a:t>
                      </a:r>
                    </a:p>
                  </a:txBody>
                  <a:tcPr marL="12699" marR="12699" marT="12699"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s-I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a:t>
                      </a:r>
                      <a:endPar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4169771"/>
                  </a:ext>
                </a:extLst>
              </a:tr>
              <a:tr h="295275">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hsa-let-7a-3p</a:t>
                      </a:r>
                    </a:p>
                  </a:txBody>
                  <a:tcPr marL="12699" marR="12699" marT="12699" marB="0"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420</a:t>
                      </a:r>
                    </a:p>
                  </a:txBody>
                  <a:tcPr marL="12699" marR="12699"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303</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286</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204</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uk-UA"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510</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336</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232</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356</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206</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26</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478313313"/>
                  </a:ext>
                </a:extLst>
              </a:tr>
              <a:tr h="295275">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hsa-let-7a-5p</a:t>
                      </a:r>
                    </a:p>
                  </a:txBody>
                  <a:tcPr marL="12699" marR="12699" marT="12699"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261534</a:t>
                      </a:r>
                    </a:p>
                  </a:txBody>
                  <a:tcPr marL="12699" marR="12699"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236719</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324307</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270060</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883741</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189970</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116586</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185263</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240055</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229605</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a:noFill/>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602275838"/>
                  </a:ext>
                </a:extLst>
              </a:tr>
              <a:tr h="295275">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hsa-let-7b-3p</a:t>
                      </a:r>
                    </a:p>
                  </a:txBody>
                  <a:tcPr marL="12699" marR="12699" marT="12699"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218</a:t>
                      </a:r>
                    </a:p>
                  </a:txBody>
                  <a:tcPr marL="12699" marR="12699"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199</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267</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218</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380</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199</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50</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112</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175</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67</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a:noFill/>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014994502"/>
                  </a:ext>
                </a:extLst>
              </a:tr>
              <a:tr h="295275">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hsa-let-7b-5p</a:t>
                      </a:r>
                    </a:p>
                  </a:txBody>
                  <a:tcPr marL="12699" marR="12699" marT="12699"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17273</a:t>
                      </a:r>
                    </a:p>
                  </a:txBody>
                  <a:tcPr marL="12699" marR="12699"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28919</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25209</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14748</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65512</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16144</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22228</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16275</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21762</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44278</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a:noFill/>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013068399"/>
                  </a:ext>
                </a:extLst>
              </a:tr>
              <a:tr h="295275">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hsa-let-7c-3p</a:t>
                      </a:r>
                    </a:p>
                  </a:txBody>
                  <a:tcPr marL="12699" marR="12699" marT="12699"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uk-UA" altLang="nb-NO" sz="16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rPr>
                        <a:t>77</a:t>
                      </a:r>
                    </a:p>
                  </a:txBody>
                  <a:tcPr marL="12699" marR="12699"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11</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114</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16</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125</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33</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17</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68</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52</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a:noFill/>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754115136"/>
                  </a:ext>
                </a:extLst>
              </a:tr>
              <a:tr h="295275">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hsa-let-7c-5p</a:t>
                      </a:r>
                    </a:p>
                  </a:txBody>
                  <a:tcPr marL="12699" marR="12699" marT="12699"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31205</a:t>
                      </a:r>
                    </a:p>
                  </a:txBody>
                  <a:tcPr marL="12699" marR="12699"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4293</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20416</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9559</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89951</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uk-UA"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7477</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fi-FI"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17502</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15934</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19615</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2716</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a:noFill/>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842759701"/>
                  </a:ext>
                </a:extLst>
              </a:tr>
              <a:tr h="295275">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hsa-let-7d-3p</a:t>
                      </a:r>
                    </a:p>
                  </a:txBody>
                  <a:tcPr marL="12699" marR="12699" marT="12699"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1158</a:t>
                      </a:r>
                    </a:p>
                  </a:txBody>
                  <a:tcPr marL="12699" marR="12699"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821</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945</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993</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3072</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1994</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278</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1226</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921</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1765</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nb-NO"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a:noFill/>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210853393"/>
                  </a:ext>
                </a:extLst>
              </a:tr>
              <a:tr h="295275">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hsa-let-7d-5p</a:t>
                      </a:r>
                    </a:p>
                  </a:txBody>
                  <a:tcPr marL="12699" marR="12699" marT="12699"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13516</a:t>
                      </a:r>
                    </a:p>
                  </a:txBody>
                  <a:tcPr marL="12699" marR="12699"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12758</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ru-RU"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17475</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18105</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37231</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12116</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fi-FI"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9779</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6962</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cs-CZ"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8998</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21728</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a:noFill/>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414473716"/>
                  </a:ext>
                </a:extLst>
              </a:tr>
              <a:tr h="295275">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hsa-let-7e-3p</a:t>
                      </a:r>
                    </a:p>
                  </a:txBody>
                  <a:tcPr marL="12699" marR="12699" marT="12699"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41</a:t>
                      </a:r>
                    </a:p>
                  </a:txBody>
                  <a:tcPr marL="12699" marR="12699"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132</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fi-FI"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101</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12</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80</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47</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24</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38</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ru-RU"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57</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r>
                        <a:rPr kumimoji="0" lang="en-U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0</a:t>
                      </a: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nb-NO"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a:noFill/>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555923924"/>
                  </a:ext>
                </a:extLst>
              </a:tr>
              <a:tr h="295275">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s-I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rPr>
                        <a:t>…</a:t>
                      </a:r>
                      <a:endParaRPr kumimoji="0" lang="en-US" altLang="nb-NO" sz="1600" b="1"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nb-NO"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a:noFill/>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a:noFill/>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fi-FI"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a:noFill/>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a:noFill/>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nb-NO"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a:noFill/>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nb-NO"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a:noFill/>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is-IS"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a:noFill/>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nb-NO"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a:noFill/>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ru-RU"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a:noFill/>
                    </a:lnB>
                    <a:lnTlToBr>
                      <a:noFill/>
                    </a:lnTlToBr>
                    <a:lnBlToTr>
                      <a:noFill/>
                    </a:lnBlToTr>
                    <a:solidFill>
                      <a:srgbClr val="CCFFCC"/>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nb-NO" altLang="nb-NO" sz="1600" b="0" i="0" u="none" strike="noStrike" cap="none" normalizeH="0" baseline="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a:noFill/>
                    </a:lnB>
                    <a:lnTlToBr>
                      <a:noFill/>
                    </a:lnTlToBr>
                    <a:lnBlToTr>
                      <a:noFill/>
                    </a:lnBlToTr>
                    <a:solidFill>
                      <a:srgbClr val="FFB6B9"/>
                    </a:solidFill>
                  </a:tcPr>
                </a:tc>
                <a:tc>
                  <a:txBody>
                    <a:bodyPr/>
                    <a:lstStyle>
                      <a:lvl1pPr algn="l" defTabSz="457200">
                        <a:spcBef>
                          <a:spcPct val="20000"/>
                        </a:spcBef>
                        <a:buFont typeface="Wingdings"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2pPr>
                      <a:lvl3pPr marL="1143000" indent="-228600" algn="l" defTabSz="45720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algn="l" defTabSz="45720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 latinLnBrk="0" hangingPunct="1">
                        <a:lnSpc>
                          <a:spcPct val="100000"/>
                        </a:lnSpc>
                        <a:spcBef>
                          <a:spcPct val="0"/>
                        </a:spcBef>
                        <a:spcAft>
                          <a:spcPct val="0"/>
                        </a:spcAft>
                        <a:buClrTx/>
                        <a:buSzTx/>
                        <a:buFontTx/>
                        <a:buNone/>
                        <a:tabLst/>
                      </a:pPr>
                      <a:endParaRPr kumimoji="0" lang="nb-NO" altLang="nb-NO" sz="1600" b="0" i="0" u="none" strike="noStrike" cap="none" normalizeH="0" baseline="0" dirty="0">
                        <a:ln>
                          <a:noFill/>
                        </a:ln>
                        <a:solidFill>
                          <a:srgbClr val="000000"/>
                        </a:solidFill>
                        <a:effectLst/>
                        <a:latin typeface="Calibri" panose="020F0502020204030204" pitchFamily="34" charset="0"/>
                        <a:ea typeface="ＭＳ Ｐゴシック" panose="020B0600070205080204" pitchFamily="34" charset="-128"/>
                      </a:endParaRPr>
                    </a:p>
                  </a:txBody>
                  <a:tcPr marL="12699" marR="12699" marT="12699" marB="0" anchor="b" horzOverflow="overflow">
                    <a:lnL w="12700" cap="flat" cmpd="sng" algn="ctr">
                      <a:solidFill>
                        <a:srgbClr val="000000"/>
                      </a:solidFill>
                      <a:prstDash val="sysDot"/>
                      <a:round/>
                      <a:headEnd type="none" w="med" len="med"/>
                      <a:tailEnd type="none" w="med" len="med"/>
                    </a:lnL>
                    <a:lnR>
                      <a:noFill/>
                    </a:lnR>
                    <a:lnT w="12700" cap="flat" cmpd="sng" algn="ctr">
                      <a:solidFill>
                        <a:srgbClr val="000000"/>
                      </a:solidFill>
                      <a:prstDash val="sysDot"/>
                      <a:round/>
                      <a:headEnd type="none" w="med" len="med"/>
                      <a:tailEnd type="none" w="med" len="med"/>
                    </a:lnT>
                    <a:lnB>
                      <a:noFill/>
                    </a:lnB>
                    <a:lnTlToBr>
                      <a:noFill/>
                    </a:lnTlToBr>
                    <a:lnBlToTr>
                      <a:noFill/>
                    </a:lnBlToTr>
                    <a:noFill/>
                  </a:tcPr>
                </a:tc>
                <a:extLst>
                  <a:ext uri="{0D108BD9-81ED-4DB2-BD59-A6C34878D82A}">
                    <a16:rowId xmlns:a16="http://schemas.microsoft.com/office/drawing/2014/main" val="822262167"/>
                  </a:ext>
                </a:extLst>
              </a:tr>
            </a:tbl>
          </a:graphicData>
        </a:graphic>
      </p:graphicFrame>
      <p:sp>
        <p:nvSpPr>
          <p:cNvPr id="150684" name="Slide Number Placeholder 3">
            <a:extLst>
              <a:ext uri="{FF2B5EF4-FFF2-40B4-BE49-F238E27FC236}">
                <a16:creationId xmlns:a16="http://schemas.microsoft.com/office/drawing/2014/main" id="{4D5A990B-E672-9A4B-ACA7-E6AB58AC0EB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B80EEF6-34CC-D146-96A2-CEFD33428A9C}" type="slidenum">
              <a:rPr lang="en-US" altLang="nb-NO" sz="1400" smtClean="0">
                <a:solidFill>
                  <a:srgbClr val="A8B9F6"/>
                </a:solidFill>
              </a:rPr>
              <a:pPr>
                <a:spcBef>
                  <a:spcPct val="0"/>
                </a:spcBef>
                <a:buFontTx/>
                <a:buNone/>
              </a:pPr>
              <a:t>56</a:t>
            </a:fld>
            <a:endParaRPr lang="en-US" altLang="nb-NO" sz="1400">
              <a:solidFill>
                <a:srgbClr val="A8B9F6"/>
              </a:solidFill>
            </a:endParaRPr>
          </a:p>
        </p:txBody>
      </p:sp>
      <p:sp>
        <p:nvSpPr>
          <p:cNvPr id="150685" name="Content Placeholder 2">
            <a:extLst>
              <a:ext uri="{FF2B5EF4-FFF2-40B4-BE49-F238E27FC236}">
                <a16:creationId xmlns:a16="http://schemas.microsoft.com/office/drawing/2014/main" id="{AE8B3A81-8F5A-A647-A3DF-442FCA64AA95}"/>
              </a:ext>
            </a:extLst>
          </p:cNvPr>
          <p:cNvSpPr txBox="1">
            <a:spLocks/>
          </p:cNvSpPr>
          <p:nvPr/>
        </p:nvSpPr>
        <p:spPr bwMode="auto">
          <a:xfrm>
            <a:off x="876300" y="5157788"/>
            <a:ext cx="7943850" cy="1700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r>
              <a:rPr lang="en-US" altLang="nb-NO"/>
              <a:t>Measurements: </a:t>
            </a:r>
            <a:r>
              <a:rPr lang="en-US" altLang="nb-NO" i="1"/>
              <a:t>X</a:t>
            </a:r>
          </a:p>
          <a:p>
            <a:r>
              <a:rPr lang="en-US" altLang="nb-NO"/>
              <a:t>Outcomes: </a:t>
            </a:r>
            <a:r>
              <a:rPr lang="en-US" altLang="nb-NO" i="1"/>
              <a:t>y = </a:t>
            </a:r>
            <a:r>
              <a:rPr lang="en-US" altLang="nb-NO"/>
              <a:t>[</a:t>
            </a:r>
            <a:r>
              <a:rPr lang="en-US" altLang="nb-NO">
                <a:solidFill>
                  <a:srgbClr val="CCFFCC"/>
                </a:solidFill>
              </a:rPr>
              <a:t>N</a:t>
            </a:r>
            <a:r>
              <a:rPr lang="en-US" altLang="nb-NO"/>
              <a:t>, </a:t>
            </a:r>
            <a:r>
              <a:rPr lang="en-US" altLang="nb-NO">
                <a:solidFill>
                  <a:srgbClr val="FFB6B9"/>
                </a:solidFill>
              </a:rPr>
              <a:t>T</a:t>
            </a:r>
            <a:r>
              <a:rPr lang="en-US" altLang="nb-NO"/>
              <a:t>, </a:t>
            </a:r>
            <a:r>
              <a:rPr lang="en-US" altLang="nb-NO">
                <a:solidFill>
                  <a:srgbClr val="CCFFCC"/>
                </a:solidFill>
              </a:rPr>
              <a:t>N</a:t>
            </a:r>
            <a:r>
              <a:rPr lang="en-US" altLang="nb-NO"/>
              <a:t>, </a:t>
            </a:r>
            <a:r>
              <a:rPr lang="en-US" altLang="nb-NO">
                <a:solidFill>
                  <a:srgbClr val="FFB6B9"/>
                </a:solidFill>
              </a:rPr>
              <a:t>T</a:t>
            </a:r>
            <a:r>
              <a:rPr lang="en-US" altLang="nb-NO"/>
              <a:t>, </a:t>
            </a:r>
            <a:r>
              <a:rPr lang="en-US" altLang="nb-NO">
                <a:solidFill>
                  <a:srgbClr val="CCFFCC"/>
                </a:solidFill>
              </a:rPr>
              <a:t>N</a:t>
            </a:r>
            <a:r>
              <a:rPr lang="en-US" altLang="nb-NO"/>
              <a:t>, </a:t>
            </a:r>
            <a:r>
              <a:rPr lang="en-US" altLang="nb-NO">
                <a:solidFill>
                  <a:srgbClr val="FFB6B9"/>
                </a:solidFill>
              </a:rPr>
              <a:t>T</a:t>
            </a:r>
            <a:r>
              <a:rPr lang="en-US" altLang="nb-NO"/>
              <a:t>, </a:t>
            </a:r>
            <a:r>
              <a:rPr lang="en-US" altLang="nb-NO">
                <a:solidFill>
                  <a:srgbClr val="CCFFCC"/>
                </a:solidFill>
              </a:rPr>
              <a:t>N</a:t>
            </a:r>
            <a:r>
              <a:rPr lang="en-US" altLang="nb-NO"/>
              <a:t>, </a:t>
            </a:r>
            <a:r>
              <a:rPr lang="en-US" altLang="nb-NO">
                <a:solidFill>
                  <a:srgbClr val="FFB6B9"/>
                </a:solidFill>
              </a:rPr>
              <a:t>T</a:t>
            </a:r>
            <a:r>
              <a:rPr lang="en-US" altLang="nb-NO"/>
              <a:t>, </a:t>
            </a:r>
            <a:r>
              <a:rPr lang="en-US" altLang="nb-NO">
                <a:solidFill>
                  <a:srgbClr val="CCFFCC"/>
                </a:solidFill>
              </a:rPr>
              <a:t>N</a:t>
            </a:r>
            <a:r>
              <a:rPr lang="en-US" altLang="nb-NO"/>
              <a:t>, </a:t>
            </a:r>
            <a:r>
              <a:rPr lang="en-US" altLang="nb-NO">
                <a:solidFill>
                  <a:srgbClr val="FFB6B9"/>
                </a:solidFill>
              </a:rPr>
              <a:t>T</a:t>
            </a:r>
            <a:r>
              <a:rPr lang="en-US" altLang="nb-NO"/>
              <a:t>, </a:t>
            </a:r>
            <a:r>
              <a:rPr lang="is-IS" altLang="nb-NO"/>
              <a:t>…]</a:t>
            </a:r>
          </a:p>
          <a:p>
            <a:r>
              <a:rPr lang="is-IS" altLang="nb-NO"/>
              <a:t>Which variables (genes) predict outcome?</a:t>
            </a:r>
            <a:endParaRPr lang="en-US" altLang="nb-NO"/>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5">
            <a:extLst>
              <a:ext uri="{FF2B5EF4-FFF2-40B4-BE49-F238E27FC236}">
                <a16:creationId xmlns:a16="http://schemas.microsoft.com/office/drawing/2014/main" id="{35C002C5-F1A5-774D-A160-102867EB2DD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EDCC29C3-F92F-1742-95A9-F278AA4D30BE}" type="slidenum">
              <a:rPr lang="en-US" altLang="nb-NO" sz="1400" smtClean="0">
                <a:solidFill>
                  <a:srgbClr val="A8B9F6"/>
                </a:solidFill>
              </a:rPr>
              <a:pPr>
                <a:spcBef>
                  <a:spcPct val="0"/>
                </a:spcBef>
                <a:buFontTx/>
                <a:buNone/>
              </a:pPr>
              <a:t>57</a:t>
            </a:fld>
            <a:endParaRPr lang="en-US" altLang="nb-NO" sz="1400">
              <a:solidFill>
                <a:srgbClr val="A8B9F6"/>
              </a:solidFill>
            </a:endParaRPr>
          </a:p>
        </p:txBody>
      </p:sp>
      <p:sp>
        <p:nvSpPr>
          <p:cNvPr id="151554" name="Rectangle 4">
            <a:extLst>
              <a:ext uri="{FF2B5EF4-FFF2-40B4-BE49-F238E27FC236}">
                <a16:creationId xmlns:a16="http://schemas.microsoft.com/office/drawing/2014/main" id="{57A587EA-7190-A94F-B9DD-08EA1B012F5B}"/>
              </a:ext>
            </a:extLst>
          </p:cNvPr>
          <p:cNvSpPr>
            <a:spLocks noGrp="1" noChangeArrowheads="1"/>
          </p:cNvSpPr>
          <p:nvPr>
            <p:ph type="title"/>
          </p:nvPr>
        </p:nvSpPr>
        <p:spPr>
          <a:xfrm>
            <a:off x="685800" y="304800"/>
            <a:ext cx="7696200" cy="1143000"/>
          </a:xfrm>
        </p:spPr>
        <p:txBody>
          <a:bodyPr/>
          <a:lstStyle/>
          <a:p>
            <a:pPr eaLnBrk="1" hangingPunct="1"/>
            <a:r>
              <a:rPr lang="en-US" altLang="nb-NO" sz="2400"/>
              <a:t>Integrating biobank -omics data for future analyses</a:t>
            </a:r>
            <a:r>
              <a:rPr lang="en-US" altLang="nb-NO"/>
              <a:t> </a:t>
            </a:r>
          </a:p>
        </p:txBody>
      </p:sp>
      <p:sp>
        <p:nvSpPr>
          <p:cNvPr id="151555" name="Rectangle 9">
            <a:extLst>
              <a:ext uri="{FF2B5EF4-FFF2-40B4-BE49-F238E27FC236}">
                <a16:creationId xmlns:a16="http://schemas.microsoft.com/office/drawing/2014/main" id="{BA64C445-0497-914F-BF94-678EBB6F18FB}"/>
              </a:ext>
            </a:extLst>
          </p:cNvPr>
          <p:cNvSpPr>
            <a:spLocks noGrp="1" noChangeArrowheads="1"/>
          </p:cNvSpPr>
          <p:nvPr>
            <p:ph type="body" idx="1"/>
          </p:nvPr>
        </p:nvSpPr>
        <p:spPr>
          <a:xfrm>
            <a:off x="6477000" y="2133600"/>
            <a:ext cx="2438400" cy="4419600"/>
          </a:xfrm>
        </p:spPr>
        <p:txBody>
          <a:bodyPr/>
          <a:lstStyle/>
          <a:p>
            <a:pPr eaLnBrk="1" hangingPunct="1">
              <a:lnSpc>
                <a:spcPct val="90000"/>
              </a:lnSpc>
              <a:spcBef>
                <a:spcPct val="0"/>
              </a:spcBef>
              <a:buFontTx/>
              <a:buNone/>
            </a:pPr>
            <a:r>
              <a:rPr lang="en-US" altLang="nb-NO" sz="2000"/>
              <a:t>SNPs</a:t>
            </a:r>
          </a:p>
          <a:p>
            <a:pPr eaLnBrk="1" hangingPunct="1">
              <a:lnSpc>
                <a:spcPct val="90000"/>
              </a:lnSpc>
              <a:spcBef>
                <a:spcPct val="0"/>
              </a:spcBef>
              <a:buFontTx/>
              <a:buChar char="•"/>
            </a:pPr>
            <a:r>
              <a:rPr lang="en-US" altLang="nb-NO" sz="1800"/>
              <a:t>Affy/Illumina</a:t>
            </a:r>
          </a:p>
          <a:p>
            <a:pPr eaLnBrk="1" hangingPunct="1">
              <a:lnSpc>
                <a:spcPct val="90000"/>
              </a:lnSpc>
              <a:spcBef>
                <a:spcPct val="0"/>
              </a:spcBef>
              <a:buFontTx/>
              <a:buChar char="•"/>
            </a:pPr>
            <a:r>
              <a:rPr lang="en-US" altLang="nb-NO" sz="1800"/>
              <a:t>Focused/GWAS</a:t>
            </a:r>
          </a:p>
          <a:p>
            <a:pPr eaLnBrk="1" hangingPunct="1">
              <a:lnSpc>
                <a:spcPct val="90000"/>
              </a:lnSpc>
              <a:spcBef>
                <a:spcPct val="0"/>
              </a:spcBef>
              <a:buFontTx/>
              <a:buChar char="•"/>
            </a:pPr>
            <a:r>
              <a:rPr lang="en-US" altLang="nb-NO" sz="1800"/>
              <a:t>300K/700K/2.5M</a:t>
            </a:r>
          </a:p>
          <a:p>
            <a:pPr eaLnBrk="1" hangingPunct="1">
              <a:lnSpc>
                <a:spcPct val="90000"/>
              </a:lnSpc>
              <a:spcBef>
                <a:spcPct val="0"/>
              </a:spcBef>
              <a:buFontTx/>
              <a:buNone/>
            </a:pPr>
            <a:endParaRPr lang="en-US" altLang="nb-NO" sz="2000"/>
          </a:p>
          <a:p>
            <a:pPr eaLnBrk="1" hangingPunct="1">
              <a:lnSpc>
                <a:spcPct val="90000"/>
              </a:lnSpc>
              <a:spcBef>
                <a:spcPct val="0"/>
              </a:spcBef>
              <a:buFontTx/>
              <a:buNone/>
            </a:pPr>
            <a:r>
              <a:rPr lang="en-US" altLang="nb-NO" sz="2000"/>
              <a:t>Genome seq.</a:t>
            </a:r>
          </a:p>
          <a:p>
            <a:pPr eaLnBrk="1" hangingPunct="1">
              <a:lnSpc>
                <a:spcPct val="90000"/>
              </a:lnSpc>
              <a:spcBef>
                <a:spcPct val="0"/>
              </a:spcBef>
              <a:buFontTx/>
              <a:buChar char="•"/>
            </a:pPr>
            <a:r>
              <a:rPr lang="en-US" altLang="nb-NO" sz="1800"/>
              <a:t>Exons</a:t>
            </a:r>
          </a:p>
          <a:p>
            <a:pPr eaLnBrk="1" hangingPunct="1">
              <a:lnSpc>
                <a:spcPct val="90000"/>
              </a:lnSpc>
              <a:spcBef>
                <a:spcPct val="0"/>
              </a:spcBef>
              <a:buFontTx/>
              <a:buChar char="•"/>
            </a:pPr>
            <a:r>
              <a:rPr lang="en-US" altLang="nb-NO" sz="1800"/>
              <a:t>Genes</a:t>
            </a:r>
          </a:p>
          <a:p>
            <a:pPr eaLnBrk="1" hangingPunct="1">
              <a:lnSpc>
                <a:spcPct val="90000"/>
              </a:lnSpc>
              <a:spcBef>
                <a:spcPct val="0"/>
              </a:spcBef>
              <a:buFontTx/>
              <a:buChar char="•"/>
            </a:pPr>
            <a:r>
              <a:rPr lang="en-US" altLang="nb-NO" sz="1800"/>
              <a:t>Whole genome</a:t>
            </a:r>
            <a:endParaRPr lang="en-US" altLang="nb-NO" sz="2000"/>
          </a:p>
          <a:p>
            <a:pPr eaLnBrk="1" hangingPunct="1">
              <a:lnSpc>
                <a:spcPct val="90000"/>
              </a:lnSpc>
              <a:spcBef>
                <a:spcPct val="0"/>
              </a:spcBef>
              <a:buFontTx/>
              <a:buNone/>
            </a:pPr>
            <a:endParaRPr lang="en-US" altLang="nb-NO" sz="2000"/>
          </a:p>
          <a:p>
            <a:pPr eaLnBrk="1" hangingPunct="1">
              <a:lnSpc>
                <a:spcPct val="90000"/>
              </a:lnSpc>
              <a:spcBef>
                <a:spcPct val="0"/>
              </a:spcBef>
              <a:buFontTx/>
              <a:buNone/>
            </a:pPr>
            <a:r>
              <a:rPr lang="en-US" altLang="nb-NO" sz="2000"/>
              <a:t>Epigenetics</a:t>
            </a:r>
          </a:p>
          <a:p>
            <a:pPr eaLnBrk="1" hangingPunct="1">
              <a:lnSpc>
                <a:spcPct val="90000"/>
              </a:lnSpc>
              <a:spcBef>
                <a:spcPct val="0"/>
              </a:spcBef>
              <a:buFontTx/>
              <a:buChar char="•"/>
            </a:pPr>
            <a:r>
              <a:rPr lang="en-US" altLang="nb-NO" sz="1800"/>
              <a:t>DNA methylation</a:t>
            </a:r>
          </a:p>
          <a:p>
            <a:pPr eaLnBrk="1" hangingPunct="1">
              <a:lnSpc>
                <a:spcPct val="90000"/>
              </a:lnSpc>
              <a:spcBef>
                <a:spcPct val="0"/>
              </a:spcBef>
              <a:buFontTx/>
              <a:buChar char="•"/>
            </a:pPr>
            <a:r>
              <a:rPr lang="en-US" altLang="nb-NO" sz="1800"/>
              <a:t>Histone mod.</a:t>
            </a:r>
          </a:p>
        </p:txBody>
      </p:sp>
      <p:sp>
        <p:nvSpPr>
          <p:cNvPr id="151556" name="Rectangle 14">
            <a:extLst>
              <a:ext uri="{FF2B5EF4-FFF2-40B4-BE49-F238E27FC236}">
                <a16:creationId xmlns:a16="http://schemas.microsoft.com/office/drawing/2014/main" id="{238202EA-6F07-8544-81E2-48EEA7EE01EB}"/>
              </a:ext>
            </a:extLst>
          </p:cNvPr>
          <p:cNvSpPr>
            <a:spLocks noChangeArrowheads="1"/>
          </p:cNvSpPr>
          <p:nvPr/>
        </p:nvSpPr>
        <p:spPr bwMode="auto">
          <a:xfrm>
            <a:off x="457200" y="2579688"/>
            <a:ext cx="2438400" cy="2360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2000">
                <a:solidFill>
                  <a:srgbClr val="000000"/>
                </a:solidFill>
              </a:rPr>
              <a:t>Arrays</a:t>
            </a:r>
          </a:p>
          <a:p>
            <a:pPr>
              <a:spcBef>
                <a:spcPct val="0"/>
              </a:spcBef>
              <a:buFontTx/>
              <a:buChar char="•"/>
            </a:pPr>
            <a:r>
              <a:rPr lang="en-US" altLang="nb-NO" sz="1800">
                <a:solidFill>
                  <a:srgbClr val="000000"/>
                </a:solidFill>
              </a:rPr>
              <a:t>Affy/Illumina/etc</a:t>
            </a:r>
          </a:p>
          <a:p>
            <a:pPr>
              <a:spcBef>
                <a:spcPct val="0"/>
              </a:spcBef>
              <a:buFontTx/>
              <a:buChar char="•"/>
            </a:pPr>
            <a:r>
              <a:rPr lang="en-US" altLang="nb-NO" sz="1800">
                <a:solidFill>
                  <a:srgbClr val="000000"/>
                </a:solidFill>
              </a:rPr>
              <a:t>mRNA/miRNA</a:t>
            </a:r>
          </a:p>
          <a:p>
            <a:pPr>
              <a:spcBef>
                <a:spcPct val="0"/>
              </a:spcBef>
              <a:buFontTx/>
              <a:buNone/>
            </a:pPr>
            <a:endParaRPr lang="en-US" altLang="nb-NO" sz="2000">
              <a:solidFill>
                <a:srgbClr val="000000"/>
              </a:solidFill>
            </a:endParaRPr>
          </a:p>
          <a:p>
            <a:pPr>
              <a:spcBef>
                <a:spcPct val="0"/>
              </a:spcBef>
              <a:buFontTx/>
              <a:buNone/>
            </a:pPr>
            <a:r>
              <a:rPr lang="en-US" altLang="nb-NO" sz="2000">
                <a:solidFill>
                  <a:srgbClr val="000000"/>
                </a:solidFill>
              </a:rPr>
              <a:t>RNA seq.</a:t>
            </a:r>
          </a:p>
          <a:p>
            <a:pPr>
              <a:spcBef>
                <a:spcPct val="0"/>
              </a:spcBef>
              <a:buFontTx/>
              <a:buChar char="•"/>
            </a:pPr>
            <a:r>
              <a:rPr lang="en-US" altLang="nb-NO" sz="1800">
                <a:solidFill>
                  <a:srgbClr val="000000"/>
                </a:solidFill>
              </a:rPr>
              <a:t>Long RNAs</a:t>
            </a:r>
          </a:p>
          <a:p>
            <a:pPr>
              <a:spcBef>
                <a:spcPct val="0"/>
              </a:spcBef>
              <a:buFontTx/>
              <a:buChar char="•"/>
            </a:pPr>
            <a:r>
              <a:rPr lang="en-US" altLang="nb-NO" sz="1800">
                <a:solidFill>
                  <a:srgbClr val="000000"/>
                </a:solidFill>
              </a:rPr>
              <a:t>Short RNAs</a:t>
            </a:r>
          </a:p>
        </p:txBody>
      </p:sp>
      <p:sp>
        <p:nvSpPr>
          <p:cNvPr id="151557" name="Rectangle 20">
            <a:extLst>
              <a:ext uri="{FF2B5EF4-FFF2-40B4-BE49-F238E27FC236}">
                <a16:creationId xmlns:a16="http://schemas.microsoft.com/office/drawing/2014/main" id="{7B5CBEFE-4557-714D-B592-2319DEA3EF1B}"/>
              </a:ext>
            </a:extLst>
          </p:cNvPr>
          <p:cNvSpPr>
            <a:spLocks noChangeArrowheads="1"/>
          </p:cNvSpPr>
          <p:nvPr/>
        </p:nvSpPr>
        <p:spPr bwMode="auto">
          <a:xfrm>
            <a:off x="457200" y="5484813"/>
            <a:ext cx="2438400" cy="1068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2000">
                <a:solidFill>
                  <a:srgbClr val="000000"/>
                </a:solidFill>
              </a:rPr>
              <a:t>Signatures</a:t>
            </a:r>
          </a:p>
          <a:p>
            <a:pPr>
              <a:spcBef>
                <a:spcPct val="0"/>
              </a:spcBef>
              <a:buFontTx/>
              <a:buChar char="•"/>
            </a:pPr>
            <a:r>
              <a:rPr lang="en-US" altLang="nb-NO" sz="1800">
                <a:solidFill>
                  <a:srgbClr val="000000"/>
                </a:solidFill>
              </a:rPr>
              <a:t>MR</a:t>
            </a:r>
          </a:p>
          <a:p>
            <a:pPr>
              <a:spcBef>
                <a:spcPct val="0"/>
              </a:spcBef>
              <a:buFontTx/>
              <a:buChar char="•"/>
            </a:pPr>
            <a:r>
              <a:rPr lang="en-US" altLang="nb-NO" sz="1800">
                <a:solidFill>
                  <a:srgbClr val="000000"/>
                </a:solidFill>
              </a:rPr>
              <a:t>Mass Spec.</a:t>
            </a:r>
          </a:p>
        </p:txBody>
      </p:sp>
      <p:sp>
        <p:nvSpPr>
          <p:cNvPr id="151558" name="Rectangle 31">
            <a:extLst>
              <a:ext uri="{FF2B5EF4-FFF2-40B4-BE49-F238E27FC236}">
                <a16:creationId xmlns:a16="http://schemas.microsoft.com/office/drawing/2014/main" id="{D204801D-07BD-1642-9370-EDD8F7258E0A}"/>
              </a:ext>
            </a:extLst>
          </p:cNvPr>
          <p:cNvSpPr>
            <a:spLocks noChangeArrowheads="1"/>
          </p:cNvSpPr>
          <p:nvPr/>
        </p:nvSpPr>
        <p:spPr bwMode="auto">
          <a:xfrm>
            <a:off x="3629025" y="1270000"/>
            <a:ext cx="2176463" cy="3584575"/>
          </a:xfrm>
          <a:prstGeom prst="rect">
            <a:avLst/>
          </a:prstGeom>
          <a:solidFill>
            <a:srgbClr val="E0FFFF"/>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solidFill>
                  <a:srgbClr val="000000"/>
                </a:solidFill>
              </a:rPr>
              <a:t>BioBank</a:t>
            </a:r>
          </a:p>
        </p:txBody>
      </p:sp>
      <p:sp>
        <p:nvSpPr>
          <p:cNvPr id="151559" name="Rectangle 32">
            <a:extLst>
              <a:ext uri="{FF2B5EF4-FFF2-40B4-BE49-F238E27FC236}">
                <a16:creationId xmlns:a16="http://schemas.microsoft.com/office/drawing/2014/main" id="{E3BED89A-5E5A-1E49-BFF7-AD5415615F24}"/>
              </a:ext>
            </a:extLst>
          </p:cNvPr>
          <p:cNvSpPr>
            <a:spLocks noChangeArrowheads="1"/>
          </p:cNvSpPr>
          <p:nvPr/>
        </p:nvSpPr>
        <p:spPr bwMode="auto">
          <a:xfrm>
            <a:off x="3846513" y="1947863"/>
            <a:ext cx="1741487" cy="677862"/>
          </a:xfrm>
          <a:prstGeom prst="rect">
            <a:avLst/>
          </a:prstGeom>
          <a:solidFill>
            <a:schemeClr val="accent1"/>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solidFill>
                  <a:srgbClr val="000000"/>
                </a:solidFill>
              </a:rPr>
              <a:t>DNA</a:t>
            </a:r>
          </a:p>
        </p:txBody>
      </p:sp>
      <p:sp>
        <p:nvSpPr>
          <p:cNvPr id="151560" name="Rectangle 33">
            <a:extLst>
              <a:ext uri="{FF2B5EF4-FFF2-40B4-BE49-F238E27FC236}">
                <a16:creationId xmlns:a16="http://schemas.microsoft.com/office/drawing/2014/main" id="{0E64F13D-F2C0-9943-A68E-EE1AFD6F35D3}"/>
              </a:ext>
            </a:extLst>
          </p:cNvPr>
          <p:cNvSpPr>
            <a:spLocks noChangeArrowheads="1"/>
          </p:cNvSpPr>
          <p:nvPr/>
        </p:nvSpPr>
        <p:spPr bwMode="auto">
          <a:xfrm>
            <a:off x="3846513" y="2625725"/>
            <a:ext cx="1741487" cy="677863"/>
          </a:xfrm>
          <a:prstGeom prst="rect">
            <a:avLst/>
          </a:prstGeom>
          <a:solidFill>
            <a:schemeClr val="accent1"/>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solidFill>
                  <a:srgbClr val="000000"/>
                </a:solidFill>
              </a:rPr>
              <a:t>RNA</a:t>
            </a:r>
          </a:p>
        </p:txBody>
      </p:sp>
      <p:sp>
        <p:nvSpPr>
          <p:cNvPr id="151561" name="Rectangle 34">
            <a:extLst>
              <a:ext uri="{FF2B5EF4-FFF2-40B4-BE49-F238E27FC236}">
                <a16:creationId xmlns:a16="http://schemas.microsoft.com/office/drawing/2014/main" id="{51459408-2A93-5441-920B-070BEB6A626B}"/>
              </a:ext>
            </a:extLst>
          </p:cNvPr>
          <p:cNvSpPr>
            <a:spLocks noChangeArrowheads="1"/>
          </p:cNvSpPr>
          <p:nvPr/>
        </p:nvSpPr>
        <p:spPr bwMode="auto">
          <a:xfrm>
            <a:off x="3846513" y="3303588"/>
            <a:ext cx="1741487" cy="677862"/>
          </a:xfrm>
          <a:prstGeom prst="rect">
            <a:avLst/>
          </a:prstGeom>
          <a:solidFill>
            <a:schemeClr val="accent1"/>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solidFill>
                  <a:srgbClr val="000000"/>
                </a:solidFill>
              </a:rPr>
              <a:t>Proteins</a:t>
            </a:r>
          </a:p>
        </p:txBody>
      </p:sp>
      <p:sp>
        <p:nvSpPr>
          <p:cNvPr id="151562" name="Rectangle 35">
            <a:extLst>
              <a:ext uri="{FF2B5EF4-FFF2-40B4-BE49-F238E27FC236}">
                <a16:creationId xmlns:a16="http://schemas.microsoft.com/office/drawing/2014/main" id="{84DF1985-5791-9A40-88ED-B7974F40DB8F}"/>
              </a:ext>
            </a:extLst>
          </p:cNvPr>
          <p:cNvSpPr>
            <a:spLocks noChangeArrowheads="1"/>
          </p:cNvSpPr>
          <p:nvPr/>
        </p:nvSpPr>
        <p:spPr bwMode="auto">
          <a:xfrm>
            <a:off x="3846513" y="3981450"/>
            <a:ext cx="1741487" cy="679450"/>
          </a:xfrm>
          <a:prstGeom prst="rect">
            <a:avLst/>
          </a:prstGeom>
          <a:solidFill>
            <a:schemeClr val="accent1"/>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400">
                <a:solidFill>
                  <a:srgbClr val="000000"/>
                </a:solidFill>
              </a:rPr>
              <a:t>Metabolites</a:t>
            </a:r>
          </a:p>
        </p:txBody>
      </p:sp>
      <p:sp>
        <p:nvSpPr>
          <p:cNvPr id="151563" name="Line 36">
            <a:extLst>
              <a:ext uri="{FF2B5EF4-FFF2-40B4-BE49-F238E27FC236}">
                <a16:creationId xmlns:a16="http://schemas.microsoft.com/office/drawing/2014/main" id="{43B23896-F65F-9342-9B18-CDB1898B195A}"/>
              </a:ext>
            </a:extLst>
          </p:cNvPr>
          <p:cNvSpPr>
            <a:spLocks noChangeShapeType="1"/>
          </p:cNvSpPr>
          <p:nvPr/>
        </p:nvSpPr>
        <p:spPr bwMode="auto">
          <a:xfrm>
            <a:off x="3482975" y="5048250"/>
            <a:ext cx="2105025" cy="0"/>
          </a:xfrm>
          <a:prstGeom prst="line">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51564" name="Line 37">
            <a:extLst>
              <a:ext uri="{FF2B5EF4-FFF2-40B4-BE49-F238E27FC236}">
                <a16:creationId xmlns:a16="http://schemas.microsoft.com/office/drawing/2014/main" id="{61ADFEB0-CE84-D945-8C5A-37C1BFAB8B5A}"/>
              </a:ext>
            </a:extLst>
          </p:cNvPr>
          <p:cNvSpPr>
            <a:spLocks noChangeShapeType="1"/>
          </p:cNvSpPr>
          <p:nvPr/>
        </p:nvSpPr>
        <p:spPr bwMode="auto">
          <a:xfrm flipV="1">
            <a:off x="3482975" y="1851025"/>
            <a:ext cx="0" cy="3197225"/>
          </a:xfrm>
          <a:prstGeom prst="line">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151565" name="Text Box 38">
            <a:extLst>
              <a:ext uri="{FF2B5EF4-FFF2-40B4-BE49-F238E27FC236}">
                <a16:creationId xmlns:a16="http://schemas.microsoft.com/office/drawing/2014/main" id="{C8743709-E1A0-9246-83A6-73B6C8D72B18}"/>
              </a:ext>
            </a:extLst>
          </p:cNvPr>
          <p:cNvSpPr txBox="1">
            <a:spLocks noChangeArrowheads="1"/>
          </p:cNvSpPr>
          <p:nvPr/>
        </p:nvSpPr>
        <p:spPr bwMode="auto">
          <a:xfrm>
            <a:off x="3629025" y="5033963"/>
            <a:ext cx="9826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600">
                <a:solidFill>
                  <a:srgbClr val="000000"/>
                </a:solidFill>
              </a:rPr>
              <a:t>Samples</a:t>
            </a:r>
            <a:endParaRPr lang="en-US" altLang="nb-NO" sz="2400">
              <a:solidFill>
                <a:srgbClr val="000000"/>
              </a:solidFill>
            </a:endParaRPr>
          </a:p>
        </p:txBody>
      </p:sp>
      <p:sp>
        <p:nvSpPr>
          <p:cNvPr id="151566" name="Text Box 39">
            <a:extLst>
              <a:ext uri="{FF2B5EF4-FFF2-40B4-BE49-F238E27FC236}">
                <a16:creationId xmlns:a16="http://schemas.microsoft.com/office/drawing/2014/main" id="{A7655A38-3DCC-0D48-AE34-7B3DDBE55A67}"/>
              </a:ext>
            </a:extLst>
          </p:cNvPr>
          <p:cNvSpPr txBox="1">
            <a:spLocks noChangeArrowheads="1"/>
          </p:cNvSpPr>
          <p:nvPr/>
        </p:nvSpPr>
        <p:spPr bwMode="auto">
          <a:xfrm rot="-5400000">
            <a:off x="2148682" y="3239294"/>
            <a:ext cx="22606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600">
                <a:solidFill>
                  <a:srgbClr val="000000"/>
                </a:solidFill>
              </a:rPr>
              <a:t>Data types &amp; coverage</a:t>
            </a:r>
            <a:endParaRPr lang="en-US" altLang="nb-NO" sz="2400">
              <a:solidFill>
                <a:srgbClr val="000000"/>
              </a:solidFill>
            </a:endParaRPr>
          </a:p>
        </p:txBody>
      </p:sp>
      <p:sp>
        <p:nvSpPr>
          <p:cNvPr id="151567" name="Rectangle 40">
            <a:extLst>
              <a:ext uri="{FF2B5EF4-FFF2-40B4-BE49-F238E27FC236}">
                <a16:creationId xmlns:a16="http://schemas.microsoft.com/office/drawing/2014/main" id="{58B9DCBA-6004-E247-B250-A9B44BC5164F}"/>
              </a:ext>
            </a:extLst>
          </p:cNvPr>
          <p:cNvSpPr>
            <a:spLocks noChangeArrowheads="1"/>
          </p:cNvSpPr>
          <p:nvPr/>
        </p:nvSpPr>
        <p:spPr bwMode="auto">
          <a:xfrm>
            <a:off x="5297488" y="1947863"/>
            <a:ext cx="73025" cy="2906712"/>
          </a:xfrm>
          <a:prstGeom prst="rect">
            <a:avLst/>
          </a:prstGeom>
          <a:solidFill>
            <a:srgbClr val="FF0000">
              <a:alpha val="10196"/>
            </a:srgbClr>
          </a:solidFill>
          <a:ln w="9525" cap="rnd">
            <a:solidFill>
              <a:schemeClr val="tx1"/>
            </a:solidFill>
            <a:prstDash val="sysDot"/>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sp>
        <p:nvSpPr>
          <p:cNvPr id="151568" name="Rectangle 41">
            <a:extLst>
              <a:ext uri="{FF2B5EF4-FFF2-40B4-BE49-F238E27FC236}">
                <a16:creationId xmlns:a16="http://schemas.microsoft.com/office/drawing/2014/main" id="{390BEC08-5C01-A94E-980D-74323EA5EF2A}"/>
              </a:ext>
            </a:extLst>
          </p:cNvPr>
          <p:cNvSpPr>
            <a:spLocks noChangeArrowheads="1"/>
          </p:cNvSpPr>
          <p:nvPr/>
        </p:nvSpPr>
        <p:spPr bwMode="auto">
          <a:xfrm>
            <a:off x="3990975" y="1947863"/>
            <a:ext cx="290513" cy="2906712"/>
          </a:xfrm>
          <a:prstGeom prst="rect">
            <a:avLst/>
          </a:prstGeom>
          <a:solidFill>
            <a:srgbClr val="008000">
              <a:alpha val="10196"/>
            </a:srgbClr>
          </a:solidFill>
          <a:ln w="9525" cap="rnd">
            <a:solidFill>
              <a:schemeClr val="tx1"/>
            </a:solidFill>
            <a:prstDash val="sysDot"/>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sp>
        <p:nvSpPr>
          <p:cNvPr id="151569" name="Rectangle 81">
            <a:extLst>
              <a:ext uri="{FF2B5EF4-FFF2-40B4-BE49-F238E27FC236}">
                <a16:creationId xmlns:a16="http://schemas.microsoft.com/office/drawing/2014/main" id="{EA7D6A42-D009-C744-8163-1725D0E7685B}"/>
              </a:ext>
            </a:extLst>
          </p:cNvPr>
          <p:cNvSpPr>
            <a:spLocks noChangeArrowheads="1"/>
          </p:cNvSpPr>
          <p:nvPr/>
        </p:nvSpPr>
        <p:spPr bwMode="auto">
          <a:xfrm>
            <a:off x="5080000" y="2035175"/>
            <a:ext cx="290513" cy="193675"/>
          </a:xfrm>
          <a:prstGeom prst="rect">
            <a:avLst/>
          </a:prstGeom>
          <a:solidFill>
            <a:srgbClr val="669999"/>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sp>
        <p:nvSpPr>
          <p:cNvPr id="151570" name="Rectangle 82">
            <a:extLst>
              <a:ext uri="{FF2B5EF4-FFF2-40B4-BE49-F238E27FC236}">
                <a16:creationId xmlns:a16="http://schemas.microsoft.com/office/drawing/2014/main" id="{B49EC3DB-ED7A-E746-93F5-AF96F5C119A7}"/>
              </a:ext>
            </a:extLst>
          </p:cNvPr>
          <p:cNvSpPr>
            <a:spLocks noChangeArrowheads="1"/>
          </p:cNvSpPr>
          <p:nvPr/>
        </p:nvSpPr>
        <p:spPr bwMode="auto">
          <a:xfrm>
            <a:off x="5297488" y="2325688"/>
            <a:ext cx="217487" cy="193675"/>
          </a:xfrm>
          <a:prstGeom prst="rect">
            <a:avLst/>
          </a:prstGeom>
          <a:solidFill>
            <a:srgbClr val="669999"/>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sp>
        <p:nvSpPr>
          <p:cNvPr id="151571" name="Rectangle 83">
            <a:extLst>
              <a:ext uri="{FF2B5EF4-FFF2-40B4-BE49-F238E27FC236}">
                <a16:creationId xmlns:a16="http://schemas.microsoft.com/office/drawing/2014/main" id="{F32CFA94-0453-4C45-871F-DBDF5C36704E}"/>
              </a:ext>
            </a:extLst>
          </p:cNvPr>
          <p:cNvSpPr>
            <a:spLocks noChangeArrowheads="1"/>
          </p:cNvSpPr>
          <p:nvPr/>
        </p:nvSpPr>
        <p:spPr bwMode="auto">
          <a:xfrm>
            <a:off x="3919538" y="2713038"/>
            <a:ext cx="144462" cy="193675"/>
          </a:xfrm>
          <a:prstGeom prst="rect">
            <a:avLst/>
          </a:prstGeom>
          <a:solidFill>
            <a:srgbClr val="669999"/>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sp>
        <p:nvSpPr>
          <p:cNvPr id="151572" name="Rectangle 84">
            <a:extLst>
              <a:ext uri="{FF2B5EF4-FFF2-40B4-BE49-F238E27FC236}">
                <a16:creationId xmlns:a16="http://schemas.microsoft.com/office/drawing/2014/main" id="{6CEEBDA6-715D-2147-AF0F-D2FA05B60A61}"/>
              </a:ext>
            </a:extLst>
          </p:cNvPr>
          <p:cNvSpPr>
            <a:spLocks noChangeArrowheads="1"/>
          </p:cNvSpPr>
          <p:nvPr/>
        </p:nvSpPr>
        <p:spPr bwMode="auto">
          <a:xfrm>
            <a:off x="3919538" y="3100388"/>
            <a:ext cx="434975" cy="96837"/>
          </a:xfrm>
          <a:prstGeom prst="rect">
            <a:avLst/>
          </a:prstGeom>
          <a:solidFill>
            <a:srgbClr val="669999"/>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sp>
        <p:nvSpPr>
          <p:cNvPr id="151573" name="Rectangle 85">
            <a:extLst>
              <a:ext uri="{FF2B5EF4-FFF2-40B4-BE49-F238E27FC236}">
                <a16:creationId xmlns:a16="http://schemas.microsoft.com/office/drawing/2014/main" id="{C124489D-49B6-E84A-A9A9-FE52F1F0DE1E}"/>
              </a:ext>
            </a:extLst>
          </p:cNvPr>
          <p:cNvSpPr>
            <a:spLocks noChangeArrowheads="1"/>
          </p:cNvSpPr>
          <p:nvPr/>
        </p:nvSpPr>
        <p:spPr bwMode="auto">
          <a:xfrm>
            <a:off x="4208463" y="2035175"/>
            <a:ext cx="73025" cy="581025"/>
          </a:xfrm>
          <a:prstGeom prst="rect">
            <a:avLst/>
          </a:prstGeom>
          <a:solidFill>
            <a:srgbClr val="669999"/>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sp>
        <p:nvSpPr>
          <p:cNvPr id="151574" name="Rectangle 86">
            <a:extLst>
              <a:ext uri="{FF2B5EF4-FFF2-40B4-BE49-F238E27FC236}">
                <a16:creationId xmlns:a16="http://schemas.microsoft.com/office/drawing/2014/main" id="{7D4B03A7-54A3-B845-8335-F42969E869BF}"/>
              </a:ext>
            </a:extLst>
          </p:cNvPr>
          <p:cNvSpPr>
            <a:spLocks noChangeArrowheads="1"/>
          </p:cNvSpPr>
          <p:nvPr/>
        </p:nvSpPr>
        <p:spPr bwMode="auto">
          <a:xfrm>
            <a:off x="5224463" y="2809875"/>
            <a:ext cx="219075" cy="193675"/>
          </a:xfrm>
          <a:prstGeom prst="rect">
            <a:avLst/>
          </a:prstGeom>
          <a:solidFill>
            <a:srgbClr val="669999"/>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sp>
        <p:nvSpPr>
          <p:cNvPr id="151575" name="Rectangle 87">
            <a:extLst>
              <a:ext uri="{FF2B5EF4-FFF2-40B4-BE49-F238E27FC236}">
                <a16:creationId xmlns:a16="http://schemas.microsoft.com/office/drawing/2014/main" id="{2925AF3B-FE20-894E-9934-C364FE45648E}"/>
              </a:ext>
            </a:extLst>
          </p:cNvPr>
          <p:cNvSpPr>
            <a:spLocks noChangeArrowheads="1"/>
          </p:cNvSpPr>
          <p:nvPr/>
        </p:nvSpPr>
        <p:spPr bwMode="auto">
          <a:xfrm>
            <a:off x="3919538" y="3584575"/>
            <a:ext cx="217487" cy="193675"/>
          </a:xfrm>
          <a:prstGeom prst="rect">
            <a:avLst/>
          </a:prstGeom>
          <a:solidFill>
            <a:srgbClr val="669999"/>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sp>
        <p:nvSpPr>
          <p:cNvPr id="151576" name="Rectangle 88">
            <a:extLst>
              <a:ext uri="{FF2B5EF4-FFF2-40B4-BE49-F238E27FC236}">
                <a16:creationId xmlns:a16="http://schemas.microsoft.com/office/drawing/2014/main" id="{46DCF2B5-2EE2-BB4F-8532-2C76B411C12C}"/>
              </a:ext>
            </a:extLst>
          </p:cNvPr>
          <p:cNvSpPr>
            <a:spLocks noChangeArrowheads="1"/>
          </p:cNvSpPr>
          <p:nvPr/>
        </p:nvSpPr>
        <p:spPr bwMode="auto">
          <a:xfrm>
            <a:off x="4354513" y="4552950"/>
            <a:ext cx="1160462" cy="96838"/>
          </a:xfrm>
          <a:prstGeom prst="rect">
            <a:avLst/>
          </a:prstGeom>
          <a:solidFill>
            <a:srgbClr val="669999"/>
          </a:solidFill>
          <a:ln w="9525">
            <a:solidFill>
              <a:schemeClr val="tx1"/>
            </a:solidFill>
            <a:miter lim="800000"/>
            <a:headEnd type="none" w="sm" len="me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nb-NO" altLang="nb-NO" sz="2400">
              <a:solidFill>
                <a:srgbClr val="000000"/>
              </a:solidFill>
            </a:endParaRPr>
          </a:p>
        </p:txBody>
      </p:sp>
      <p:pic>
        <p:nvPicPr>
          <p:cNvPr id="151577" name="Picture 89" descr="data-images">
            <a:extLst>
              <a:ext uri="{FF2B5EF4-FFF2-40B4-BE49-F238E27FC236}">
                <a16:creationId xmlns:a16="http://schemas.microsoft.com/office/drawing/2014/main" id="{647A8E36-2374-4E4C-8F1E-744D93BD1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239" b="7603"/>
          <a:stretch>
            <a:fillRect/>
          </a:stretch>
        </p:blipFill>
        <p:spPr bwMode="auto">
          <a:xfrm>
            <a:off x="581025" y="1355725"/>
            <a:ext cx="123348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78" name="Picture 90" descr="human_omni25_quad_lg">
            <a:extLst>
              <a:ext uri="{FF2B5EF4-FFF2-40B4-BE49-F238E27FC236}">
                <a16:creationId xmlns:a16="http://schemas.microsoft.com/office/drawing/2014/main" id="{114BB254-AE96-044B-B907-277D87258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1476" r="30754"/>
          <a:stretch>
            <a:fillRect/>
          </a:stretch>
        </p:blipFill>
        <p:spPr bwMode="auto">
          <a:xfrm rot="-5400000">
            <a:off x="6503988" y="584200"/>
            <a:ext cx="1163637"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79" name="AutoShape 11">
            <a:extLst>
              <a:ext uri="{FF2B5EF4-FFF2-40B4-BE49-F238E27FC236}">
                <a16:creationId xmlns:a16="http://schemas.microsoft.com/office/drawing/2014/main" id="{65A8B61B-AC72-0F41-97E2-A13C56143663}"/>
              </a:ext>
            </a:extLst>
          </p:cNvPr>
          <p:cNvSpPr>
            <a:spLocks/>
          </p:cNvSpPr>
          <p:nvPr/>
        </p:nvSpPr>
        <p:spPr bwMode="auto">
          <a:xfrm>
            <a:off x="6505575" y="2179638"/>
            <a:ext cx="914400" cy="4343400"/>
          </a:xfrm>
          <a:prstGeom prst="accentCallout2">
            <a:avLst>
              <a:gd name="adj1" fmla="val 3347"/>
              <a:gd name="adj2" fmla="val -7935"/>
              <a:gd name="adj3" fmla="val 3347"/>
              <a:gd name="adj4" fmla="val -61486"/>
              <a:gd name="adj5" fmla="val 4694"/>
              <a:gd name="adj6" fmla="val -115042"/>
            </a:avLst>
          </a:prstGeom>
          <a:noFill/>
          <a:ln w="9525">
            <a:solidFill>
              <a:schemeClr val="tx1"/>
            </a:solidFill>
            <a:miter lim="800000"/>
            <a:headEnd type="none" w="sm" len="med"/>
            <a:tailEnd type="stealth"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p:txBody>
      </p:sp>
      <p:sp>
        <p:nvSpPr>
          <p:cNvPr id="151580" name="AutoShape 15">
            <a:extLst>
              <a:ext uri="{FF2B5EF4-FFF2-40B4-BE49-F238E27FC236}">
                <a16:creationId xmlns:a16="http://schemas.microsoft.com/office/drawing/2014/main" id="{0984F9B3-5C33-AB4F-B5B1-D4312D96210D}"/>
              </a:ext>
            </a:extLst>
          </p:cNvPr>
          <p:cNvSpPr>
            <a:spLocks/>
          </p:cNvSpPr>
          <p:nvPr/>
        </p:nvSpPr>
        <p:spPr bwMode="auto">
          <a:xfrm flipH="1">
            <a:off x="1554163" y="2774950"/>
            <a:ext cx="914400" cy="2363788"/>
          </a:xfrm>
          <a:prstGeom prst="accentCallout2">
            <a:avLst>
              <a:gd name="adj1" fmla="val 6148"/>
              <a:gd name="adj2" fmla="val -7935"/>
              <a:gd name="adj3" fmla="val 6148"/>
              <a:gd name="adj4" fmla="val -85620"/>
              <a:gd name="adj5" fmla="val 1278"/>
              <a:gd name="adj6" fmla="val -162977"/>
            </a:avLst>
          </a:prstGeom>
          <a:noFill/>
          <a:ln w="9525">
            <a:solidFill>
              <a:schemeClr val="tx1"/>
            </a:solidFill>
            <a:miter lim="800000"/>
            <a:headEnd type="none" w="sm" len="med"/>
            <a:tailEnd type="stealth"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p:txBody>
      </p:sp>
      <p:sp>
        <p:nvSpPr>
          <p:cNvPr id="151581" name="AutoShape 21">
            <a:extLst>
              <a:ext uri="{FF2B5EF4-FFF2-40B4-BE49-F238E27FC236}">
                <a16:creationId xmlns:a16="http://schemas.microsoft.com/office/drawing/2014/main" id="{74135C78-6653-FF4A-9576-D54914CE3B0E}"/>
              </a:ext>
            </a:extLst>
          </p:cNvPr>
          <p:cNvSpPr>
            <a:spLocks/>
          </p:cNvSpPr>
          <p:nvPr/>
        </p:nvSpPr>
        <p:spPr bwMode="auto">
          <a:xfrm flipH="1">
            <a:off x="1165225" y="5513388"/>
            <a:ext cx="914400" cy="993775"/>
          </a:xfrm>
          <a:prstGeom prst="accentCallout2">
            <a:avLst>
              <a:gd name="adj1" fmla="val 14630"/>
              <a:gd name="adj2" fmla="val -7935"/>
              <a:gd name="adj3" fmla="val 14630"/>
              <a:gd name="adj4" fmla="val -47935"/>
              <a:gd name="adj5" fmla="val -181708"/>
              <a:gd name="adj6" fmla="val -210417"/>
            </a:avLst>
          </a:prstGeom>
          <a:noFill/>
          <a:ln w="9525">
            <a:solidFill>
              <a:schemeClr val="tx1"/>
            </a:solidFill>
            <a:miter lim="800000"/>
            <a:headEnd type="none" w="sm" len="med"/>
            <a:tailEnd type="stealth"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a:p>
            <a:pPr>
              <a:spcBef>
                <a:spcPct val="0"/>
              </a:spcBef>
              <a:buFontTx/>
              <a:buNone/>
            </a:pPr>
            <a:endParaRPr lang="en-US" altLang="nb-NO" sz="2400">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Number Placeholder 5">
            <a:extLst>
              <a:ext uri="{FF2B5EF4-FFF2-40B4-BE49-F238E27FC236}">
                <a16:creationId xmlns:a16="http://schemas.microsoft.com/office/drawing/2014/main" id="{EC2D8444-0AB6-5744-BC07-9E97C3E624E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7BE29CC-274C-F94D-BB44-A08424590EE3}" type="slidenum">
              <a:rPr lang="en-US" altLang="nb-NO" sz="1400" smtClean="0">
                <a:solidFill>
                  <a:srgbClr val="A8B9F6"/>
                </a:solidFill>
              </a:rPr>
              <a:pPr>
                <a:spcBef>
                  <a:spcPct val="0"/>
                </a:spcBef>
                <a:buFontTx/>
                <a:buNone/>
              </a:pPr>
              <a:t>58</a:t>
            </a:fld>
            <a:endParaRPr lang="en-US" altLang="nb-NO" sz="1400">
              <a:solidFill>
                <a:srgbClr val="A8B9F6"/>
              </a:solidFill>
            </a:endParaRPr>
          </a:p>
        </p:txBody>
      </p:sp>
      <p:sp>
        <p:nvSpPr>
          <p:cNvPr id="153602" name="Rectangle 2">
            <a:extLst>
              <a:ext uri="{FF2B5EF4-FFF2-40B4-BE49-F238E27FC236}">
                <a16:creationId xmlns:a16="http://schemas.microsoft.com/office/drawing/2014/main" id="{A97B680F-F5CA-EA42-8976-402A915C7BE6}"/>
              </a:ext>
            </a:extLst>
          </p:cNvPr>
          <p:cNvSpPr>
            <a:spLocks noGrp="1" noChangeArrowheads="1"/>
          </p:cNvSpPr>
          <p:nvPr>
            <p:ph type="title"/>
          </p:nvPr>
        </p:nvSpPr>
        <p:spPr/>
        <p:txBody>
          <a:bodyPr/>
          <a:lstStyle/>
          <a:p>
            <a:pPr eaLnBrk="1" hangingPunct="1"/>
            <a:r>
              <a:rPr lang="en-US" altLang="nb-NO"/>
              <a:t>Major online tools and databases</a:t>
            </a:r>
          </a:p>
        </p:txBody>
      </p:sp>
      <p:sp>
        <p:nvSpPr>
          <p:cNvPr id="153603" name="Rectangle 3">
            <a:extLst>
              <a:ext uri="{FF2B5EF4-FFF2-40B4-BE49-F238E27FC236}">
                <a16:creationId xmlns:a16="http://schemas.microsoft.com/office/drawing/2014/main" id="{4683142C-F521-3E46-83A1-9E85765BBC54}"/>
              </a:ext>
            </a:extLst>
          </p:cNvPr>
          <p:cNvSpPr>
            <a:spLocks noGrp="1" noChangeArrowheads="1"/>
          </p:cNvSpPr>
          <p:nvPr>
            <p:ph type="body" idx="1"/>
          </p:nvPr>
        </p:nvSpPr>
        <p:spPr/>
        <p:txBody>
          <a:bodyPr/>
          <a:lstStyle/>
          <a:p>
            <a:pPr eaLnBrk="1" hangingPunct="1">
              <a:lnSpc>
                <a:spcPct val="90000"/>
              </a:lnSpc>
            </a:pPr>
            <a:r>
              <a:rPr lang="en-US" altLang="nb-NO" sz="2400" dirty="0">
                <a:hlinkClick r:id="rId3"/>
              </a:rPr>
              <a:t>http://www.ncbi.nlm.nih.gov/</a:t>
            </a:r>
            <a:endParaRPr lang="en-US" altLang="nb-NO" sz="2400" dirty="0"/>
          </a:p>
          <a:p>
            <a:pPr lvl="1" eaLnBrk="1" hangingPunct="1">
              <a:lnSpc>
                <a:spcPct val="90000"/>
              </a:lnSpc>
            </a:pPr>
            <a:r>
              <a:rPr lang="en-US" altLang="nb-NO" sz="2000" dirty="0"/>
              <a:t>Nucleotides</a:t>
            </a:r>
          </a:p>
          <a:p>
            <a:pPr lvl="1" eaLnBrk="1" hangingPunct="1">
              <a:lnSpc>
                <a:spcPct val="90000"/>
              </a:lnSpc>
            </a:pPr>
            <a:r>
              <a:rPr lang="en-US" altLang="nb-NO" sz="2000" dirty="0"/>
              <a:t>Proteins</a:t>
            </a:r>
          </a:p>
          <a:p>
            <a:pPr lvl="1" eaLnBrk="1" hangingPunct="1">
              <a:lnSpc>
                <a:spcPct val="90000"/>
              </a:lnSpc>
            </a:pPr>
            <a:r>
              <a:rPr lang="en-US" altLang="nb-NO" sz="2000" dirty="0"/>
              <a:t>Genomes</a:t>
            </a:r>
          </a:p>
          <a:p>
            <a:pPr lvl="1" eaLnBrk="1" hangingPunct="1">
              <a:lnSpc>
                <a:spcPct val="90000"/>
              </a:lnSpc>
            </a:pPr>
            <a:r>
              <a:rPr lang="en-US" altLang="nb-NO" sz="2000" dirty="0"/>
              <a:t>Genetic variation</a:t>
            </a:r>
          </a:p>
          <a:p>
            <a:pPr lvl="1" eaLnBrk="1" hangingPunct="1">
              <a:lnSpc>
                <a:spcPct val="90000"/>
              </a:lnSpc>
            </a:pPr>
            <a:r>
              <a:rPr lang="en-US" altLang="nb-NO" sz="2000" dirty="0"/>
              <a:t>Genes</a:t>
            </a:r>
          </a:p>
          <a:p>
            <a:pPr lvl="1" eaLnBrk="1" hangingPunct="1">
              <a:lnSpc>
                <a:spcPct val="90000"/>
              </a:lnSpc>
            </a:pPr>
            <a:r>
              <a:rPr lang="en-US" altLang="nb-NO" sz="2000" dirty="0"/>
              <a:t>Publications</a:t>
            </a:r>
          </a:p>
          <a:p>
            <a:pPr lvl="1" eaLnBrk="1" hangingPunct="1">
              <a:lnSpc>
                <a:spcPct val="90000"/>
              </a:lnSpc>
            </a:pPr>
            <a:r>
              <a:rPr lang="en-US" altLang="nb-NO" sz="2000" dirty="0"/>
              <a:t>Tools (e.g. BLAST)</a:t>
            </a:r>
          </a:p>
          <a:p>
            <a:pPr eaLnBrk="1" hangingPunct="1">
              <a:lnSpc>
                <a:spcPct val="90000"/>
              </a:lnSpc>
            </a:pPr>
            <a:r>
              <a:rPr lang="en-US" altLang="nb-NO" sz="2400" dirty="0">
                <a:hlinkClick r:id="rId4"/>
              </a:rPr>
              <a:t>www.ensembl.org/</a:t>
            </a:r>
            <a:r>
              <a:rPr lang="en-US" altLang="nb-NO" sz="2400" dirty="0"/>
              <a:t> </a:t>
            </a:r>
            <a:r>
              <a:rPr lang="en-US" altLang="nb-NO" sz="2400" dirty="0">
                <a:hlinkClick r:id="rId5"/>
              </a:rPr>
              <a:t>http://genome.ucsc.edu/</a:t>
            </a:r>
            <a:endParaRPr lang="en-US" altLang="nb-NO" sz="2400" dirty="0"/>
          </a:p>
          <a:p>
            <a:pPr lvl="1" eaLnBrk="1" hangingPunct="1">
              <a:lnSpc>
                <a:spcPct val="90000"/>
              </a:lnSpc>
            </a:pPr>
            <a:r>
              <a:rPr lang="en-US" altLang="nb-NO" sz="2000" dirty="0"/>
              <a:t>Genome data</a:t>
            </a:r>
          </a:p>
          <a:p>
            <a:pPr eaLnBrk="1" hangingPunct="1">
              <a:lnSpc>
                <a:spcPct val="90000"/>
              </a:lnSpc>
            </a:pPr>
            <a:r>
              <a:rPr lang="en-US" altLang="nb-NO" sz="2400" dirty="0">
                <a:hlinkClick r:id="rId6"/>
              </a:rPr>
              <a:t>http://galaxyproject.org/</a:t>
            </a:r>
            <a:endParaRPr lang="en-US" altLang="nb-NO" sz="2400" dirty="0"/>
          </a:p>
          <a:p>
            <a:pPr eaLnBrk="1" hangingPunct="1">
              <a:lnSpc>
                <a:spcPct val="90000"/>
              </a:lnSpc>
            </a:pPr>
            <a:r>
              <a:rPr lang="en-US" altLang="nb-NO" sz="2400" dirty="0">
                <a:hlinkClick r:id="rId7"/>
              </a:rPr>
              <a:t>http://www.ebi.ac.uk/gxa/home</a:t>
            </a:r>
            <a:r>
              <a:rPr lang="en-US" altLang="nb-NO" sz="2400" dirty="0"/>
              <a:t> </a:t>
            </a:r>
          </a:p>
          <a:p>
            <a:pPr eaLnBrk="1" hangingPunct="1">
              <a:lnSpc>
                <a:spcPct val="90000"/>
              </a:lnSpc>
            </a:pPr>
            <a:r>
              <a:rPr lang="en-US" altLang="nb-NO" sz="2400" dirty="0">
                <a:hlinkClick r:id="rId5"/>
              </a:rPr>
              <a:t>http://genome.ucsc.edu/</a:t>
            </a:r>
            <a:endParaRPr lang="en-US" altLang="nb-NO" sz="2400" dirty="0"/>
          </a:p>
          <a:p>
            <a:pPr eaLnBrk="1" hangingPunct="1">
              <a:lnSpc>
                <a:spcPct val="90000"/>
              </a:lnSpc>
            </a:pPr>
            <a:endParaRPr lang="en-US" altLang="nb-NO"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Number Placeholder 5">
            <a:extLst>
              <a:ext uri="{FF2B5EF4-FFF2-40B4-BE49-F238E27FC236}">
                <a16:creationId xmlns:a16="http://schemas.microsoft.com/office/drawing/2014/main" id="{904B90E3-4537-DD48-A015-969DE0B2401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05D564D-5892-E34B-9D85-E5BE849E0681}" type="slidenum">
              <a:rPr lang="en-US" altLang="nb-NO" sz="1400" smtClean="0">
                <a:solidFill>
                  <a:srgbClr val="A8B9F6"/>
                </a:solidFill>
              </a:rPr>
              <a:pPr>
                <a:spcBef>
                  <a:spcPct val="0"/>
                </a:spcBef>
                <a:buFontTx/>
                <a:buNone/>
              </a:pPr>
              <a:t>59</a:t>
            </a:fld>
            <a:endParaRPr lang="en-US" altLang="nb-NO" sz="1400">
              <a:solidFill>
                <a:srgbClr val="A8B9F6"/>
              </a:solidFill>
            </a:endParaRPr>
          </a:p>
        </p:txBody>
      </p:sp>
      <p:sp>
        <p:nvSpPr>
          <p:cNvPr id="155650" name="Rectangle 2">
            <a:extLst>
              <a:ext uri="{FF2B5EF4-FFF2-40B4-BE49-F238E27FC236}">
                <a16:creationId xmlns:a16="http://schemas.microsoft.com/office/drawing/2014/main" id="{4DA7D9AE-36B0-5E42-8F99-20860340A7EA}"/>
              </a:ext>
            </a:extLst>
          </p:cNvPr>
          <p:cNvSpPr>
            <a:spLocks noGrp="1" noChangeArrowheads="1"/>
          </p:cNvSpPr>
          <p:nvPr>
            <p:ph type="title"/>
          </p:nvPr>
        </p:nvSpPr>
        <p:spPr/>
        <p:txBody>
          <a:bodyPr/>
          <a:lstStyle/>
          <a:p>
            <a:pPr eaLnBrk="1" hangingPunct="1"/>
            <a:r>
              <a:rPr lang="en-US" altLang="nb-NO"/>
              <a:t>Today</a:t>
            </a:r>
          </a:p>
        </p:txBody>
      </p:sp>
      <p:sp>
        <p:nvSpPr>
          <p:cNvPr id="155651" name="Rectangle 3">
            <a:extLst>
              <a:ext uri="{FF2B5EF4-FFF2-40B4-BE49-F238E27FC236}">
                <a16:creationId xmlns:a16="http://schemas.microsoft.com/office/drawing/2014/main" id="{F0654B2F-0669-8E40-940C-C8878E0963E9}"/>
              </a:ext>
            </a:extLst>
          </p:cNvPr>
          <p:cNvSpPr>
            <a:spLocks noGrp="1" noChangeArrowheads="1"/>
          </p:cNvSpPr>
          <p:nvPr>
            <p:ph type="body" idx="1"/>
          </p:nvPr>
        </p:nvSpPr>
        <p:spPr/>
        <p:txBody>
          <a:bodyPr/>
          <a:lstStyle/>
          <a:p>
            <a:pPr eaLnBrk="1" hangingPunct="1"/>
            <a:r>
              <a:rPr lang="en-US" altLang="nb-NO" sz="2000"/>
              <a:t>Bioinformatics?</a:t>
            </a:r>
          </a:p>
          <a:p>
            <a:pPr eaLnBrk="1" hangingPunct="1"/>
            <a:r>
              <a:rPr lang="en-US" altLang="nb-NO" sz="2000"/>
              <a:t>Sequence similarity</a:t>
            </a:r>
          </a:p>
          <a:p>
            <a:pPr lvl="1" eaLnBrk="1" hangingPunct="1"/>
            <a:r>
              <a:rPr lang="en-US" altLang="nb-NO" sz="1800"/>
              <a:t>alignment</a:t>
            </a:r>
          </a:p>
          <a:p>
            <a:pPr lvl="1" eaLnBrk="1" hangingPunct="1"/>
            <a:r>
              <a:rPr lang="en-US" altLang="nb-NO" sz="1800"/>
              <a:t>search</a:t>
            </a:r>
          </a:p>
          <a:p>
            <a:pPr eaLnBrk="1" hangingPunct="1"/>
            <a:r>
              <a:rPr lang="en-US" altLang="nb-NO" sz="2000"/>
              <a:t>Useful online databases/tools</a:t>
            </a:r>
          </a:p>
          <a:p>
            <a:pPr eaLnBrk="1" hangingPunct="1"/>
            <a:endParaRPr lang="en-US" altLang="nb-NO" sz="2000"/>
          </a:p>
          <a:p>
            <a:pPr eaLnBrk="1" hangingPunct="1">
              <a:buFont typeface="Wingdings" pitchFamily="2" charset="2"/>
              <a:buNone/>
            </a:pPr>
            <a:r>
              <a:rPr lang="en-US" altLang="nb-NO" sz="2000"/>
              <a:t>Goals</a:t>
            </a:r>
          </a:p>
          <a:p>
            <a:pPr eaLnBrk="1" hangingPunct="1"/>
            <a:r>
              <a:rPr lang="en-US" altLang="nb-NO" sz="2000"/>
              <a:t>Basics of sequence alignment/search</a:t>
            </a:r>
          </a:p>
          <a:p>
            <a:pPr eaLnBrk="1" hangingPunct="1"/>
            <a:r>
              <a:rPr lang="en-US" altLang="nb-NO" sz="2000"/>
              <a:t>Use tools for analyses</a:t>
            </a:r>
          </a:p>
          <a:p>
            <a:pPr lvl="1" eaLnBrk="1" hangingPunct="1"/>
            <a:r>
              <a:rPr lang="en-US" altLang="nb-NO" sz="1800"/>
              <a:t>Find function of unknown gene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4">
            <a:extLst>
              <a:ext uri="{FF2B5EF4-FFF2-40B4-BE49-F238E27FC236}">
                <a16:creationId xmlns:a16="http://schemas.microsoft.com/office/drawing/2014/main" id="{AA103BA2-0A6D-5144-AF2C-5B6B3E1B134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30664E53-4ADF-C549-8AC8-FF6C471E247A}" type="slidenum">
              <a:rPr lang="en-US" altLang="nb-NO" sz="1400" smtClean="0">
                <a:solidFill>
                  <a:srgbClr val="A8B9F6"/>
                </a:solidFill>
              </a:rPr>
              <a:pPr>
                <a:spcBef>
                  <a:spcPct val="0"/>
                </a:spcBef>
                <a:buFontTx/>
                <a:buNone/>
              </a:pPr>
              <a:t>6</a:t>
            </a:fld>
            <a:endParaRPr lang="en-US" altLang="nb-NO" sz="1400">
              <a:solidFill>
                <a:srgbClr val="A8B9F6"/>
              </a:solidFill>
            </a:endParaRPr>
          </a:p>
        </p:txBody>
      </p:sp>
      <p:sp>
        <p:nvSpPr>
          <p:cNvPr id="27650" name="Rectangle 2">
            <a:extLst>
              <a:ext uri="{FF2B5EF4-FFF2-40B4-BE49-F238E27FC236}">
                <a16:creationId xmlns:a16="http://schemas.microsoft.com/office/drawing/2014/main" id="{936B8E02-9B62-994C-B935-98FD647F6FEC}"/>
              </a:ext>
            </a:extLst>
          </p:cNvPr>
          <p:cNvSpPr>
            <a:spLocks noGrp="1" noChangeArrowheads="1"/>
          </p:cNvSpPr>
          <p:nvPr>
            <p:ph type="title"/>
          </p:nvPr>
        </p:nvSpPr>
        <p:spPr/>
        <p:txBody>
          <a:bodyPr/>
          <a:lstStyle/>
          <a:p>
            <a:pPr eaLnBrk="1" hangingPunct="1"/>
            <a:r>
              <a:rPr lang="en-US" altLang="nb-NO"/>
              <a:t>411 cell types, 10</a:t>
            </a:r>
            <a:r>
              <a:rPr lang="en-US" altLang="nb-NO" baseline="30000"/>
              <a:t>14</a:t>
            </a:r>
            <a:r>
              <a:rPr lang="en-US" altLang="nb-NO"/>
              <a:t> cells – same genes!</a:t>
            </a:r>
          </a:p>
        </p:txBody>
      </p:sp>
      <p:pic>
        <p:nvPicPr>
          <p:cNvPr id="27651" name="Picture 3">
            <a:extLst>
              <a:ext uri="{FF2B5EF4-FFF2-40B4-BE49-F238E27FC236}">
                <a16:creationId xmlns:a16="http://schemas.microsoft.com/office/drawing/2014/main" id="{F5A1C939-DD0E-EE45-BC34-715F0347E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38" y="4953000"/>
            <a:ext cx="2011362"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descr="IMG_0130">
            <a:extLst>
              <a:ext uri="{FF2B5EF4-FFF2-40B4-BE49-F238E27FC236}">
                <a16:creationId xmlns:a16="http://schemas.microsoft.com/office/drawing/2014/main" id="{CAD15825-C42D-B54A-BFF4-E51F96360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302"/>
          <a:stretch>
            <a:fillRect/>
          </a:stretch>
        </p:blipFill>
        <p:spPr bwMode="auto">
          <a:xfrm>
            <a:off x="3259138" y="1371600"/>
            <a:ext cx="2625725"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a:extLst>
              <a:ext uri="{FF2B5EF4-FFF2-40B4-BE49-F238E27FC236}">
                <a16:creationId xmlns:a16="http://schemas.microsoft.com/office/drawing/2014/main" id="{8619CE66-201E-B543-A5A7-A84264842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7675" y="1600200"/>
            <a:ext cx="2011363"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4" name="Picture 6">
            <a:extLst>
              <a:ext uri="{FF2B5EF4-FFF2-40B4-BE49-F238E27FC236}">
                <a16:creationId xmlns:a16="http://schemas.microsoft.com/office/drawing/2014/main" id="{BFD4A0B9-57D1-CC45-8FF7-E5124870A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209800"/>
            <a:ext cx="2011363"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5" name="Picture 7">
            <a:extLst>
              <a:ext uri="{FF2B5EF4-FFF2-40B4-BE49-F238E27FC236}">
                <a16:creationId xmlns:a16="http://schemas.microsoft.com/office/drawing/2014/main" id="{54E1D9C3-831E-8544-8064-D024A0AF8B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4724400"/>
            <a:ext cx="2011363"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6" name="Rectangle 8">
            <a:extLst>
              <a:ext uri="{FF2B5EF4-FFF2-40B4-BE49-F238E27FC236}">
                <a16:creationId xmlns:a16="http://schemas.microsoft.com/office/drawing/2014/main" id="{E2DCAE11-ACAA-3341-B911-44F9F2923DFB}"/>
              </a:ext>
            </a:extLst>
          </p:cNvPr>
          <p:cNvSpPr>
            <a:spLocks noChangeArrowheads="1"/>
          </p:cNvSpPr>
          <p:nvPr/>
        </p:nvSpPr>
        <p:spPr bwMode="auto">
          <a:xfrm>
            <a:off x="0" y="6553200"/>
            <a:ext cx="556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nb-NO" sz="1400"/>
              <a:t>Vickaryous &amp; Hall (2006). </a:t>
            </a:r>
            <a:r>
              <a:rPr lang="en-US" altLang="nb-NO" sz="1400" i="1"/>
              <a:t>Biol Rev Camb Philos Soc </a:t>
            </a:r>
            <a:r>
              <a:rPr lang="en-US" altLang="nb-NO" sz="1400" b="1"/>
              <a:t>81</a:t>
            </a:r>
            <a:r>
              <a:rPr lang="en-US" altLang="nb-NO" sz="1400"/>
              <a:t>: 425-55. </a:t>
            </a:r>
          </a:p>
        </p:txBody>
      </p:sp>
      <p:sp>
        <p:nvSpPr>
          <p:cNvPr id="27657" name="Text Box 9">
            <a:extLst>
              <a:ext uri="{FF2B5EF4-FFF2-40B4-BE49-F238E27FC236}">
                <a16:creationId xmlns:a16="http://schemas.microsoft.com/office/drawing/2014/main" id="{4EB65474-AE96-2E48-9868-5C6712CF56CC}"/>
              </a:ext>
            </a:extLst>
          </p:cNvPr>
          <p:cNvSpPr txBox="1">
            <a:spLocks noChangeArrowheads="1"/>
          </p:cNvSpPr>
          <p:nvPr/>
        </p:nvSpPr>
        <p:spPr bwMode="auto">
          <a:xfrm>
            <a:off x="6858000" y="1038225"/>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2400"/>
              <a:t>Brain</a:t>
            </a:r>
          </a:p>
        </p:txBody>
      </p:sp>
      <p:sp>
        <p:nvSpPr>
          <p:cNvPr id="27658" name="Text Box 10">
            <a:extLst>
              <a:ext uri="{FF2B5EF4-FFF2-40B4-BE49-F238E27FC236}">
                <a16:creationId xmlns:a16="http://schemas.microsoft.com/office/drawing/2014/main" id="{385FF03A-D915-6D4A-9449-7B2D483E38F9}"/>
              </a:ext>
            </a:extLst>
          </p:cNvPr>
          <p:cNvSpPr txBox="1">
            <a:spLocks noChangeArrowheads="1"/>
          </p:cNvSpPr>
          <p:nvPr/>
        </p:nvSpPr>
        <p:spPr bwMode="auto">
          <a:xfrm>
            <a:off x="6888163" y="4419600"/>
            <a:ext cx="114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2400"/>
              <a:t>Muscle</a:t>
            </a:r>
          </a:p>
        </p:txBody>
      </p:sp>
      <p:sp>
        <p:nvSpPr>
          <p:cNvPr id="27659" name="Text Box 11">
            <a:extLst>
              <a:ext uri="{FF2B5EF4-FFF2-40B4-BE49-F238E27FC236}">
                <a16:creationId xmlns:a16="http://schemas.microsoft.com/office/drawing/2014/main" id="{0C40BA16-C8F3-B84A-9B05-A1F4B138832C}"/>
              </a:ext>
            </a:extLst>
          </p:cNvPr>
          <p:cNvSpPr txBox="1">
            <a:spLocks noChangeArrowheads="1"/>
          </p:cNvSpPr>
          <p:nvPr/>
        </p:nvSpPr>
        <p:spPr bwMode="auto">
          <a:xfrm>
            <a:off x="609600" y="41910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2400"/>
              <a:t>Liver</a:t>
            </a:r>
          </a:p>
        </p:txBody>
      </p:sp>
      <p:sp>
        <p:nvSpPr>
          <p:cNvPr id="27660" name="Text Box 12">
            <a:extLst>
              <a:ext uri="{FF2B5EF4-FFF2-40B4-BE49-F238E27FC236}">
                <a16:creationId xmlns:a16="http://schemas.microsoft.com/office/drawing/2014/main" id="{7AF91EFB-D024-3F4D-B209-B70BFE2B42E4}"/>
              </a:ext>
            </a:extLst>
          </p:cNvPr>
          <p:cNvSpPr txBox="1">
            <a:spLocks noChangeArrowheads="1"/>
          </p:cNvSpPr>
          <p:nvPr/>
        </p:nvSpPr>
        <p:spPr bwMode="auto">
          <a:xfrm>
            <a:off x="609600" y="1676400"/>
            <a:ext cx="258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2400"/>
              <a:t>Connective tissue</a:t>
            </a:r>
          </a:p>
        </p:txBody>
      </p:sp>
      <p:sp>
        <p:nvSpPr>
          <p:cNvPr id="27661" name="Line 13">
            <a:extLst>
              <a:ext uri="{FF2B5EF4-FFF2-40B4-BE49-F238E27FC236}">
                <a16:creationId xmlns:a16="http://schemas.microsoft.com/office/drawing/2014/main" id="{0DBAA699-CC39-BF49-ADF5-1BAA6B693283}"/>
              </a:ext>
            </a:extLst>
          </p:cNvPr>
          <p:cNvSpPr>
            <a:spLocks noChangeShapeType="1"/>
          </p:cNvSpPr>
          <p:nvPr/>
        </p:nvSpPr>
        <p:spPr bwMode="auto">
          <a:xfrm>
            <a:off x="4724400" y="4419600"/>
            <a:ext cx="2057400" cy="838200"/>
          </a:xfrm>
          <a:prstGeom prst="line">
            <a:avLst/>
          </a:prstGeom>
          <a:noFill/>
          <a:ln w="9525">
            <a:solidFill>
              <a:schemeClr val="tx1"/>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27662" name="Line 14">
            <a:extLst>
              <a:ext uri="{FF2B5EF4-FFF2-40B4-BE49-F238E27FC236}">
                <a16:creationId xmlns:a16="http://schemas.microsoft.com/office/drawing/2014/main" id="{33B922DA-3993-5040-9B23-5B99B5C8F85C}"/>
              </a:ext>
            </a:extLst>
          </p:cNvPr>
          <p:cNvSpPr>
            <a:spLocks noChangeShapeType="1"/>
          </p:cNvSpPr>
          <p:nvPr/>
        </p:nvSpPr>
        <p:spPr bwMode="auto">
          <a:xfrm flipV="1">
            <a:off x="4419600" y="1828800"/>
            <a:ext cx="2286000" cy="152400"/>
          </a:xfrm>
          <a:prstGeom prst="line">
            <a:avLst/>
          </a:prstGeom>
          <a:noFill/>
          <a:ln w="9525">
            <a:solidFill>
              <a:schemeClr val="tx1"/>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27663" name="Line 15">
            <a:extLst>
              <a:ext uri="{FF2B5EF4-FFF2-40B4-BE49-F238E27FC236}">
                <a16:creationId xmlns:a16="http://schemas.microsoft.com/office/drawing/2014/main" id="{A5533593-7D24-DA4D-8CD8-9DBBF84DD4BC}"/>
              </a:ext>
            </a:extLst>
          </p:cNvPr>
          <p:cNvSpPr>
            <a:spLocks noChangeShapeType="1"/>
          </p:cNvSpPr>
          <p:nvPr/>
        </p:nvSpPr>
        <p:spPr bwMode="auto">
          <a:xfrm flipV="1">
            <a:off x="2667000" y="3429000"/>
            <a:ext cx="1676400" cy="1600200"/>
          </a:xfrm>
          <a:prstGeom prst="line">
            <a:avLst/>
          </a:prstGeom>
          <a:noFill/>
          <a:ln w="9525">
            <a:solidFill>
              <a:schemeClr val="tx1"/>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27664" name="Line 16">
            <a:extLst>
              <a:ext uri="{FF2B5EF4-FFF2-40B4-BE49-F238E27FC236}">
                <a16:creationId xmlns:a16="http://schemas.microsoft.com/office/drawing/2014/main" id="{ACD993BF-5DBB-DC48-9D02-38EAF208DDCD}"/>
              </a:ext>
            </a:extLst>
          </p:cNvPr>
          <p:cNvSpPr>
            <a:spLocks noChangeShapeType="1"/>
          </p:cNvSpPr>
          <p:nvPr/>
        </p:nvSpPr>
        <p:spPr bwMode="auto">
          <a:xfrm>
            <a:off x="2667000" y="2514600"/>
            <a:ext cx="1676400" cy="457200"/>
          </a:xfrm>
          <a:prstGeom prst="line">
            <a:avLst/>
          </a:prstGeom>
          <a:noFill/>
          <a:ln w="9525">
            <a:solidFill>
              <a:schemeClr val="tx1"/>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27665" name="Rectangle 17">
            <a:extLst>
              <a:ext uri="{FF2B5EF4-FFF2-40B4-BE49-F238E27FC236}">
                <a16:creationId xmlns:a16="http://schemas.microsoft.com/office/drawing/2014/main" id="{5879E713-2B60-A64E-8587-3A4D9296529C}"/>
              </a:ext>
            </a:extLst>
          </p:cNvPr>
          <p:cNvSpPr>
            <a:spLocks noChangeArrowheads="1"/>
          </p:cNvSpPr>
          <p:nvPr/>
        </p:nvSpPr>
        <p:spPr bwMode="auto">
          <a:xfrm>
            <a:off x="6019800" y="6270625"/>
            <a:ext cx="3055938"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0"/>
              </a:spcBef>
              <a:buFontTx/>
              <a:buNone/>
            </a:pPr>
            <a:r>
              <a:rPr lang="en-US" altLang="nb-NO" sz="1200"/>
              <a:t>Pictures: </a:t>
            </a:r>
          </a:p>
          <a:p>
            <a:pPr>
              <a:lnSpc>
                <a:spcPct val="90000"/>
              </a:lnSpc>
              <a:spcBef>
                <a:spcPct val="0"/>
              </a:spcBef>
              <a:buFontTx/>
              <a:buNone/>
            </a:pPr>
            <a:r>
              <a:rPr lang="en-US" altLang="nb-NO" sz="1200" i="1"/>
              <a:t>Photo Researchers, Inc., Iowa State Univ,.</a:t>
            </a:r>
          </a:p>
          <a:p>
            <a:pPr>
              <a:lnSpc>
                <a:spcPct val="90000"/>
              </a:lnSpc>
              <a:spcBef>
                <a:spcPct val="0"/>
              </a:spcBef>
              <a:buFontTx/>
              <a:buNone/>
            </a:pPr>
            <a:r>
              <a:rPr lang="en-US" altLang="nb-NO" sz="1200" i="1"/>
              <a:t>Stephanie Saade, USA Today</a:t>
            </a:r>
            <a:endParaRPr lang="en-US" altLang="nb-NO"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a:extLst>
              <a:ext uri="{FF2B5EF4-FFF2-40B4-BE49-F238E27FC236}">
                <a16:creationId xmlns:a16="http://schemas.microsoft.com/office/drawing/2014/main" id="{C85F1BFB-275C-B641-A18B-5EDA8DC4C3E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09586F25-FF20-614D-87DF-6D33271804FA}" type="slidenum">
              <a:rPr lang="en-US" altLang="nb-NO" sz="1400" smtClean="0">
                <a:solidFill>
                  <a:srgbClr val="A8B9F6"/>
                </a:solidFill>
              </a:rPr>
              <a:pPr>
                <a:spcBef>
                  <a:spcPct val="0"/>
                </a:spcBef>
                <a:buFontTx/>
                <a:buNone/>
              </a:pPr>
              <a:t>7</a:t>
            </a:fld>
            <a:endParaRPr lang="en-US" altLang="nb-NO" sz="1400">
              <a:solidFill>
                <a:srgbClr val="A8B9F6"/>
              </a:solidFill>
            </a:endParaRPr>
          </a:p>
        </p:txBody>
      </p:sp>
      <p:pic>
        <p:nvPicPr>
          <p:cNvPr id="29698" name="Picture 2" descr="chromosome-mod2">
            <a:extLst>
              <a:ext uri="{FF2B5EF4-FFF2-40B4-BE49-F238E27FC236}">
                <a16:creationId xmlns:a16="http://schemas.microsoft.com/office/drawing/2014/main" id="{382BA38A-9F02-FE47-BDEF-C16009C9B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988" y="1335088"/>
            <a:ext cx="5434012"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a:extLst>
              <a:ext uri="{FF2B5EF4-FFF2-40B4-BE49-F238E27FC236}">
                <a16:creationId xmlns:a16="http://schemas.microsoft.com/office/drawing/2014/main" id="{FD88FE00-75D6-104A-8535-84A172EEC309}"/>
              </a:ext>
            </a:extLst>
          </p:cNvPr>
          <p:cNvSpPr>
            <a:spLocks noGrp="1" noChangeArrowheads="1"/>
          </p:cNvSpPr>
          <p:nvPr>
            <p:ph type="title"/>
          </p:nvPr>
        </p:nvSpPr>
        <p:spPr/>
        <p:txBody>
          <a:bodyPr/>
          <a:lstStyle/>
          <a:p>
            <a:pPr eaLnBrk="1" hangingPunct="1"/>
            <a:r>
              <a:rPr lang="en-US" altLang="nb-NO"/>
              <a:t>Genes are in DNA</a:t>
            </a:r>
          </a:p>
        </p:txBody>
      </p:sp>
      <p:sp>
        <p:nvSpPr>
          <p:cNvPr id="29700" name="Rectangle 4">
            <a:extLst>
              <a:ext uri="{FF2B5EF4-FFF2-40B4-BE49-F238E27FC236}">
                <a16:creationId xmlns:a16="http://schemas.microsoft.com/office/drawing/2014/main" id="{9B060E2C-C848-F94C-92DD-69D8B3A1B84F}"/>
              </a:ext>
            </a:extLst>
          </p:cNvPr>
          <p:cNvSpPr>
            <a:spLocks noGrp="1" noChangeArrowheads="1"/>
          </p:cNvSpPr>
          <p:nvPr>
            <p:ph type="body" idx="1"/>
          </p:nvPr>
        </p:nvSpPr>
        <p:spPr>
          <a:xfrm>
            <a:off x="876300" y="3429000"/>
            <a:ext cx="4762500" cy="3048000"/>
          </a:xfrm>
        </p:spPr>
        <p:txBody>
          <a:bodyPr/>
          <a:lstStyle/>
          <a:p>
            <a:pPr eaLnBrk="1" hangingPunct="1"/>
            <a:r>
              <a:rPr lang="en-US" altLang="nb-NO"/>
              <a:t>Cells</a:t>
            </a:r>
            <a:r>
              <a:rPr lang="ja-JP" altLang="en-US"/>
              <a:t>’</a:t>
            </a:r>
            <a:r>
              <a:rPr lang="en-US" altLang="ja-JP"/>
              <a:t> cookbook</a:t>
            </a:r>
          </a:p>
          <a:p>
            <a:pPr lvl="1" eaLnBrk="1" hangingPunct="1"/>
            <a:r>
              <a:rPr lang="ja-JP" altLang="en-US"/>
              <a:t>“</a:t>
            </a:r>
            <a:r>
              <a:rPr lang="en-US" altLang="ja-JP"/>
              <a:t>Book of life</a:t>
            </a:r>
            <a:r>
              <a:rPr lang="ja-JP" altLang="en-US"/>
              <a:t>”</a:t>
            </a:r>
            <a:endParaRPr lang="en-US" altLang="ja-JP"/>
          </a:p>
          <a:p>
            <a:pPr eaLnBrk="1" hangingPunct="1"/>
            <a:r>
              <a:rPr lang="en-US" altLang="nb-NO"/>
              <a:t>23 chromosomes</a:t>
            </a:r>
          </a:p>
          <a:p>
            <a:pPr eaLnBrk="1" hangingPunct="1"/>
            <a:r>
              <a:rPr lang="en-US" altLang="nb-NO"/>
              <a:t>3 * 10</a:t>
            </a:r>
            <a:r>
              <a:rPr lang="en-US" altLang="nb-NO" baseline="30000"/>
              <a:t>9</a:t>
            </a:r>
            <a:r>
              <a:rPr lang="en-US" altLang="nb-NO"/>
              <a:t> ordered base pairs</a:t>
            </a:r>
          </a:p>
          <a:p>
            <a:pPr eaLnBrk="1" hangingPunct="1"/>
            <a:r>
              <a:rPr lang="en-US" altLang="nb-NO"/>
              <a:t>Self-copying</a:t>
            </a:r>
          </a:p>
          <a:p>
            <a:pPr lvl="1" eaLnBrk="1" hangingPunct="1"/>
            <a:r>
              <a:rPr lang="en-US" altLang="nb-NO" i="1"/>
              <a:t>Mechanism?</a:t>
            </a:r>
            <a:endParaRPr lang="en-US" altLang="nb-NO"/>
          </a:p>
        </p:txBody>
      </p:sp>
      <p:sp>
        <p:nvSpPr>
          <p:cNvPr id="29701" name="Rectangle 5">
            <a:extLst>
              <a:ext uri="{FF2B5EF4-FFF2-40B4-BE49-F238E27FC236}">
                <a16:creationId xmlns:a16="http://schemas.microsoft.com/office/drawing/2014/main" id="{B470EAFC-A9F2-A14E-A641-D99F6BF6617C}"/>
              </a:ext>
            </a:extLst>
          </p:cNvPr>
          <p:cNvSpPr>
            <a:spLocks noChangeArrowheads="1"/>
          </p:cNvSpPr>
          <p:nvPr/>
        </p:nvSpPr>
        <p:spPr bwMode="auto">
          <a:xfrm>
            <a:off x="7461250" y="6600825"/>
            <a:ext cx="168275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0"/>
              </a:spcBef>
              <a:buFontTx/>
              <a:buNone/>
            </a:pPr>
            <a:r>
              <a:rPr lang="en-US" altLang="nb-NO" sz="1200"/>
              <a:t>Figure: </a:t>
            </a:r>
            <a:r>
              <a:rPr lang="en-US" altLang="nb-NO" sz="1200" i="1"/>
              <a:t>NIH </a:t>
            </a:r>
            <a:r>
              <a:rPr lang="en-US" altLang="nb-NO" sz="1200"/>
              <a:t>(modified)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4">
            <a:extLst>
              <a:ext uri="{FF2B5EF4-FFF2-40B4-BE49-F238E27FC236}">
                <a16:creationId xmlns:a16="http://schemas.microsoft.com/office/drawing/2014/main" id="{84A94DE6-A2A0-AE4A-AA18-501B416A5DB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58577AF-2CE5-2D4E-AF78-F9463F3BE47E}" type="slidenum">
              <a:rPr lang="en-US" altLang="nb-NO" sz="1400" smtClean="0">
                <a:solidFill>
                  <a:srgbClr val="A8B9F6"/>
                </a:solidFill>
              </a:rPr>
              <a:pPr>
                <a:spcBef>
                  <a:spcPct val="0"/>
                </a:spcBef>
                <a:buFontTx/>
                <a:buNone/>
              </a:pPr>
              <a:t>8</a:t>
            </a:fld>
            <a:endParaRPr lang="en-US" altLang="nb-NO" sz="1400">
              <a:solidFill>
                <a:srgbClr val="A8B9F6"/>
              </a:solidFill>
            </a:endParaRPr>
          </a:p>
        </p:txBody>
      </p:sp>
      <p:sp>
        <p:nvSpPr>
          <p:cNvPr id="31746" name="Rectangle 2">
            <a:extLst>
              <a:ext uri="{FF2B5EF4-FFF2-40B4-BE49-F238E27FC236}">
                <a16:creationId xmlns:a16="http://schemas.microsoft.com/office/drawing/2014/main" id="{50834231-C622-3D4A-85B5-1538A22C1381}"/>
              </a:ext>
            </a:extLst>
          </p:cNvPr>
          <p:cNvSpPr>
            <a:spLocks noGrp="1" noChangeArrowheads="1"/>
          </p:cNvSpPr>
          <p:nvPr>
            <p:ph type="title"/>
          </p:nvPr>
        </p:nvSpPr>
        <p:spPr/>
        <p:txBody>
          <a:bodyPr/>
          <a:lstStyle/>
          <a:p>
            <a:pPr eaLnBrk="1" hangingPunct="1"/>
            <a:r>
              <a:rPr lang="en-US" altLang="nb-NO"/>
              <a:t>Genes are recipes for molecules</a:t>
            </a:r>
          </a:p>
        </p:txBody>
      </p:sp>
      <p:pic>
        <p:nvPicPr>
          <p:cNvPr id="31747" name="Picture 3" descr="Genetic_code">
            <a:extLst>
              <a:ext uri="{FF2B5EF4-FFF2-40B4-BE49-F238E27FC236}">
                <a16:creationId xmlns:a16="http://schemas.microsoft.com/office/drawing/2014/main" id="{ABB66EC3-F5B5-5649-9993-A93985A60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713" y="1524000"/>
            <a:ext cx="7138987"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4">
            <a:extLst>
              <a:ext uri="{FF2B5EF4-FFF2-40B4-BE49-F238E27FC236}">
                <a16:creationId xmlns:a16="http://schemas.microsoft.com/office/drawing/2014/main" id="{51D627F3-1E8E-6540-A8AE-42663AA64A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703" t="6857" r="23553" b="6857"/>
          <a:stretch>
            <a:fillRect/>
          </a:stretch>
        </p:blipFill>
        <p:spPr bwMode="auto">
          <a:xfrm>
            <a:off x="914400" y="4495800"/>
            <a:ext cx="1654175"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5">
            <a:extLst>
              <a:ext uri="{FF2B5EF4-FFF2-40B4-BE49-F238E27FC236}">
                <a16:creationId xmlns:a16="http://schemas.microsoft.com/office/drawing/2014/main" id="{126D5055-D759-4A4D-B233-197A86CE8AFB}"/>
              </a:ext>
            </a:extLst>
          </p:cNvPr>
          <p:cNvSpPr>
            <a:spLocks noChangeArrowheads="1"/>
          </p:cNvSpPr>
          <p:nvPr/>
        </p:nvSpPr>
        <p:spPr bwMode="auto">
          <a:xfrm>
            <a:off x="76200" y="6583363"/>
            <a:ext cx="2089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1200"/>
              <a:t>Figures: </a:t>
            </a:r>
            <a:r>
              <a:rPr lang="en-US" altLang="nb-NO" sz="1200" i="1"/>
              <a:t>Wikipedia, MacRae</a:t>
            </a:r>
          </a:p>
        </p:txBody>
      </p:sp>
      <p:pic>
        <p:nvPicPr>
          <p:cNvPr id="31750" name="Picture 6">
            <a:extLst>
              <a:ext uri="{FF2B5EF4-FFF2-40B4-BE49-F238E27FC236}">
                <a16:creationId xmlns:a16="http://schemas.microsoft.com/office/drawing/2014/main" id="{4CDD1E1B-44A1-6B4A-B1FC-4E3D2A2E09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8900"/>
          <a:stretch>
            <a:fillRect/>
          </a:stretch>
        </p:blipFill>
        <p:spPr bwMode="auto">
          <a:xfrm>
            <a:off x="3976688" y="4267200"/>
            <a:ext cx="1154112"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Rectangle 7">
            <a:extLst>
              <a:ext uri="{FF2B5EF4-FFF2-40B4-BE49-F238E27FC236}">
                <a16:creationId xmlns:a16="http://schemas.microsoft.com/office/drawing/2014/main" id="{5C329D01-CD46-294C-B74A-A9A9417F359B}"/>
              </a:ext>
            </a:extLst>
          </p:cNvPr>
          <p:cNvSpPr>
            <a:spLocks noChangeArrowheads="1"/>
          </p:cNvSpPr>
          <p:nvPr/>
        </p:nvSpPr>
        <p:spPr bwMode="auto">
          <a:xfrm>
            <a:off x="5410200" y="6477000"/>
            <a:ext cx="3657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nb-NO" sz="1400"/>
              <a:t>MacRae, I.J. (2006). </a:t>
            </a:r>
            <a:r>
              <a:rPr lang="en-US" altLang="nb-NO" sz="1400" i="1"/>
              <a:t>Science</a:t>
            </a:r>
            <a:r>
              <a:rPr lang="en-US" altLang="nb-NO" sz="1400"/>
              <a:t> </a:t>
            </a:r>
            <a:r>
              <a:rPr lang="en-US" altLang="nb-NO" sz="1400" b="1"/>
              <a:t>311</a:t>
            </a:r>
            <a:r>
              <a:rPr lang="en-US" altLang="nb-NO" sz="1400"/>
              <a:t>: 195-198. </a:t>
            </a:r>
          </a:p>
        </p:txBody>
      </p:sp>
      <p:pic>
        <p:nvPicPr>
          <p:cNvPr id="31752" name="Picture 8" descr="602px-3d_tRNA">
            <a:extLst>
              <a:ext uri="{FF2B5EF4-FFF2-40B4-BE49-F238E27FC236}">
                <a16:creationId xmlns:a16="http://schemas.microsoft.com/office/drawing/2014/main" id="{5EEE0746-BD81-3840-BDEE-02DD248DB4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0500" y="4494213"/>
            <a:ext cx="1746250"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Text Box 9">
            <a:extLst>
              <a:ext uri="{FF2B5EF4-FFF2-40B4-BE49-F238E27FC236}">
                <a16:creationId xmlns:a16="http://schemas.microsoft.com/office/drawing/2014/main" id="{54535958-60D5-B144-8D40-BBAD68749F50}"/>
              </a:ext>
            </a:extLst>
          </p:cNvPr>
          <p:cNvSpPr txBox="1">
            <a:spLocks noChangeArrowheads="1"/>
          </p:cNvSpPr>
          <p:nvPr/>
        </p:nvSpPr>
        <p:spPr bwMode="auto">
          <a:xfrm>
            <a:off x="6569075" y="2109788"/>
            <a:ext cx="1736725" cy="396875"/>
          </a:xfrm>
          <a:prstGeom prst="rect">
            <a:avLst/>
          </a:prstGeom>
          <a:solidFill>
            <a:schemeClr val="bg1"/>
          </a:solidFill>
          <a:ln>
            <a:noFill/>
          </a:ln>
          <a:effectLst/>
          <a:extLst>
            <a:ext uri="{91240B29-F687-4F45-9708-019B960494DF}">
              <a14:hiddenLine xmlns:a14="http://schemas.microsoft.com/office/drawing/2010/main" w="9525" cap="rnd">
                <a:solidFill>
                  <a:schemeClr val="tx1"/>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000">
                <a:latin typeface="Helvetica" pitchFamily="2" charset="0"/>
              </a:rPr>
              <a:t>(transcription)</a:t>
            </a:r>
          </a:p>
        </p:txBody>
      </p:sp>
      <p:sp>
        <p:nvSpPr>
          <p:cNvPr id="31754" name="Text Box 10">
            <a:extLst>
              <a:ext uri="{FF2B5EF4-FFF2-40B4-BE49-F238E27FC236}">
                <a16:creationId xmlns:a16="http://schemas.microsoft.com/office/drawing/2014/main" id="{BE832A76-2437-7B41-937A-9EF7707456B4}"/>
              </a:ext>
            </a:extLst>
          </p:cNvPr>
          <p:cNvSpPr txBox="1">
            <a:spLocks noChangeArrowheads="1"/>
          </p:cNvSpPr>
          <p:nvPr/>
        </p:nvSpPr>
        <p:spPr bwMode="auto">
          <a:xfrm>
            <a:off x="6673850" y="3124200"/>
            <a:ext cx="1525588" cy="396875"/>
          </a:xfrm>
          <a:prstGeom prst="rect">
            <a:avLst/>
          </a:prstGeom>
          <a:solidFill>
            <a:schemeClr val="bg1"/>
          </a:solidFill>
          <a:ln>
            <a:noFill/>
          </a:ln>
          <a:effectLst/>
          <a:extLst>
            <a:ext uri="{91240B29-F687-4F45-9708-019B960494DF}">
              <a14:hiddenLine xmlns:a14="http://schemas.microsoft.com/office/drawing/2010/main" w="9525" cap="rnd">
                <a:solidFill>
                  <a:schemeClr val="tx1"/>
                </a:solidFill>
                <a:prstDash val="sysDot"/>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nb-NO" sz="2000">
                <a:latin typeface="Helvetica" pitchFamily="2" charset="0"/>
              </a:rPr>
              <a:t>(translation)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a:extLst>
              <a:ext uri="{FF2B5EF4-FFF2-40B4-BE49-F238E27FC236}">
                <a16:creationId xmlns:a16="http://schemas.microsoft.com/office/drawing/2014/main" id="{270D33F9-3ACD-C54F-88DA-35AE9BD1B4C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16858"/>
                </a:solidFill>
                <a:prstDash val="sysDot"/>
                <a:miter lim="800000"/>
                <a:headEnd/>
                <a:tailEnd/>
              </a14:hiddenLine>
            </a:ext>
          </a:extLst>
        </p:spPr>
        <p:txBody>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2515D3F2-69DA-EC46-8A4C-91F373855CB2}" type="slidenum">
              <a:rPr lang="en-US" altLang="nb-NO" sz="1400" smtClean="0">
                <a:solidFill>
                  <a:srgbClr val="A8B9F6"/>
                </a:solidFill>
              </a:rPr>
              <a:pPr>
                <a:spcBef>
                  <a:spcPct val="0"/>
                </a:spcBef>
                <a:buFontTx/>
                <a:buNone/>
              </a:pPr>
              <a:t>9</a:t>
            </a:fld>
            <a:endParaRPr lang="en-US" altLang="nb-NO" sz="1400">
              <a:solidFill>
                <a:srgbClr val="A8B9F6"/>
              </a:solidFill>
            </a:endParaRPr>
          </a:p>
        </p:txBody>
      </p:sp>
      <p:sp>
        <p:nvSpPr>
          <p:cNvPr id="33794" name="Rectangle 2">
            <a:extLst>
              <a:ext uri="{FF2B5EF4-FFF2-40B4-BE49-F238E27FC236}">
                <a16:creationId xmlns:a16="http://schemas.microsoft.com/office/drawing/2014/main" id="{C83B37EC-C556-4948-9F2E-6A8A838EDD3F}"/>
              </a:ext>
            </a:extLst>
          </p:cNvPr>
          <p:cNvSpPr>
            <a:spLocks noChangeArrowheads="1"/>
          </p:cNvSpPr>
          <p:nvPr/>
        </p:nvSpPr>
        <p:spPr bwMode="auto">
          <a:xfrm>
            <a:off x="1143000" y="1752600"/>
            <a:ext cx="62198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itchFamily="2" charset="2"/>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nb-NO" sz="2400" dirty="0">
                <a:latin typeface="Courier New" panose="02070309020205020404" pitchFamily="49" charset="0"/>
              </a:rPr>
              <a:t>... GTGCATCTGACTCCTGAGGAGAAG ...</a:t>
            </a:r>
          </a:p>
          <a:p>
            <a:pPr>
              <a:spcBef>
                <a:spcPct val="0"/>
              </a:spcBef>
              <a:buFontTx/>
              <a:buNone/>
            </a:pPr>
            <a:endParaRPr lang="en-US" altLang="nb-NO" sz="2400" dirty="0">
              <a:latin typeface="Courier New" panose="02070309020205020404" pitchFamily="49" charset="0"/>
            </a:endParaRPr>
          </a:p>
          <a:p>
            <a:pPr>
              <a:spcBef>
                <a:spcPct val="0"/>
              </a:spcBef>
              <a:buFontTx/>
              <a:buNone/>
            </a:pPr>
            <a:r>
              <a:rPr lang="en-US" altLang="nb-NO" sz="2400" dirty="0">
                <a:latin typeface="Courier New" panose="02070309020205020404" pitchFamily="49" charset="0"/>
              </a:rPr>
              <a:t>... GTGCATCTGAC</a:t>
            </a:r>
            <a:r>
              <a:rPr lang="en-US" altLang="nb-NO" sz="2400" b="1" dirty="0">
                <a:solidFill>
                  <a:srgbClr val="8B0000"/>
                </a:solidFill>
                <a:latin typeface="Courier New" panose="02070309020205020404" pitchFamily="49" charset="0"/>
              </a:rPr>
              <a:t>A</a:t>
            </a:r>
            <a:r>
              <a:rPr lang="en-US" altLang="nb-NO" sz="2400" dirty="0">
                <a:latin typeface="Courier New" panose="02070309020205020404" pitchFamily="49" charset="0"/>
              </a:rPr>
              <a:t>CCTGAGGAGAAG ...</a:t>
            </a:r>
          </a:p>
          <a:p>
            <a:pPr>
              <a:spcBef>
                <a:spcPct val="0"/>
              </a:spcBef>
              <a:buFontTx/>
              <a:buNone/>
            </a:pPr>
            <a:endParaRPr lang="en-US" altLang="nb-NO" sz="2400" dirty="0">
              <a:latin typeface="Courier New" panose="02070309020205020404" pitchFamily="49" charset="0"/>
            </a:endParaRPr>
          </a:p>
          <a:p>
            <a:pPr>
              <a:spcBef>
                <a:spcPct val="0"/>
              </a:spcBef>
              <a:buFontTx/>
              <a:buNone/>
            </a:pPr>
            <a:r>
              <a:rPr lang="en-US" altLang="nb-NO" sz="2400" dirty="0">
                <a:latin typeface="Courier New" panose="02070309020205020404" pitchFamily="49" charset="0"/>
              </a:rPr>
              <a:t>... GTGCATCTGAC</a:t>
            </a:r>
            <a:r>
              <a:rPr lang="en-US" altLang="nb-NO" sz="2400" b="1" dirty="0">
                <a:solidFill>
                  <a:srgbClr val="8B0000"/>
                </a:solidFill>
                <a:latin typeface="Courier New" panose="02070309020205020404" pitchFamily="49" charset="0"/>
              </a:rPr>
              <a:t>-</a:t>
            </a:r>
            <a:r>
              <a:rPr lang="en-US" altLang="nb-NO" sz="2400" dirty="0">
                <a:latin typeface="Courier New" panose="02070309020205020404" pitchFamily="49" charset="0"/>
              </a:rPr>
              <a:t>CCTGAGGAGAAG ...</a:t>
            </a:r>
          </a:p>
          <a:p>
            <a:pPr>
              <a:spcBef>
                <a:spcPct val="0"/>
              </a:spcBef>
              <a:buFontTx/>
              <a:buNone/>
            </a:pPr>
            <a:endParaRPr lang="en-US" altLang="nb-NO" sz="2400" dirty="0">
              <a:latin typeface="Courier New" panose="02070309020205020404" pitchFamily="49" charset="0"/>
            </a:endParaRPr>
          </a:p>
          <a:p>
            <a:pPr>
              <a:spcBef>
                <a:spcPct val="0"/>
              </a:spcBef>
              <a:buFontTx/>
              <a:buNone/>
            </a:pPr>
            <a:r>
              <a:rPr lang="en-US" altLang="nb-NO" sz="2400" dirty="0">
                <a:latin typeface="Courier New" panose="02070309020205020404" pitchFamily="49" charset="0"/>
              </a:rPr>
              <a:t>... GTGCATCTGAC</a:t>
            </a:r>
            <a:r>
              <a:rPr lang="en-US" altLang="nb-NO" sz="2400" b="1" dirty="0">
                <a:solidFill>
                  <a:srgbClr val="8B0000"/>
                </a:solidFill>
                <a:latin typeface="Courier New" panose="02070309020205020404" pitchFamily="49" charset="0"/>
              </a:rPr>
              <a:t>G</a:t>
            </a:r>
            <a:r>
              <a:rPr lang="en-US" altLang="nb-NO" sz="2400" dirty="0">
                <a:latin typeface="Courier New" panose="02070309020205020404" pitchFamily="49" charset="0"/>
              </a:rPr>
              <a:t>TCCTGAGGAGAAG ...</a:t>
            </a:r>
          </a:p>
        </p:txBody>
      </p:sp>
      <p:sp>
        <p:nvSpPr>
          <p:cNvPr id="33795" name="Rectangle 3">
            <a:extLst>
              <a:ext uri="{FF2B5EF4-FFF2-40B4-BE49-F238E27FC236}">
                <a16:creationId xmlns:a16="http://schemas.microsoft.com/office/drawing/2014/main" id="{DE622AE0-7276-7446-8857-1BCD4A8D6A57}"/>
              </a:ext>
            </a:extLst>
          </p:cNvPr>
          <p:cNvSpPr>
            <a:spLocks noGrp="1" noChangeArrowheads="1"/>
          </p:cNvSpPr>
          <p:nvPr>
            <p:ph type="title"/>
          </p:nvPr>
        </p:nvSpPr>
        <p:spPr/>
        <p:txBody>
          <a:bodyPr/>
          <a:lstStyle/>
          <a:p>
            <a:pPr eaLnBrk="1" hangingPunct="1"/>
            <a:r>
              <a:rPr lang="en-US" altLang="nb-NO" sz="2400"/>
              <a:t>Changes in the recipe can affect function</a:t>
            </a:r>
            <a:endParaRPr lang="en-US" altLang="nb-NO"/>
          </a:p>
        </p:txBody>
      </p:sp>
      <p:sp>
        <p:nvSpPr>
          <p:cNvPr id="33796" name="Rectangle 4">
            <a:extLst>
              <a:ext uri="{FF2B5EF4-FFF2-40B4-BE49-F238E27FC236}">
                <a16:creationId xmlns:a16="http://schemas.microsoft.com/office/drawing/2014/main" id="{DDA9FF44-1D4C-DB4B-B011-2317E43C971D}"/>
              </a:ext>
            </a:extLst>
          </p:cNvPr>
          <p:cNvSpPr>
            <a:spLocks noGrp="1" noChangeArrowheads="1"/>
          </p:cNvSpPr>
          <p:nvPr>
            <p:ph type="body" idx="1"/>
          </p:nvPr>
        </p:nvSpPr>
        <p:spPr>
          <a:xfrm>
            <a:off x="876300" y="4724400"/>
            <a:ext cx="7391400" cy="1600200"/>
          </a:xfrm>
        </p:spPr>
        <p:txBody>
          <a:bodyPr/>
          <a:lstStyle/>
          <a:p>
            <a:pPr eaLnBrk="1" hangingPunct="1"/>
            <a:r>
              <a:rPr lang="en-US" altLang="nb-NO" dirty="0"/>
              <a:t>0.1% variation between humans</a:t>
            </a:r>
          </a:p>
          <a:p>
            <a:pPr eaLnBrk="1" hangingPunct="1"/>
            <a:r>
              <a:rPr lang="en-US" altLang="nb-NO" dirty="0"/>
              <a:t>Single nucleotide polymorphisms (SNP)</a:t>
            </a:r>
          </a:p>
        </p:txBody>
      </p:sp>
    </p:spTree>
  </p:cSld>
  <p:clrMapOvr>
    <a:masterClrMapping/>
  </p:clrMapOvr>
</p:sld>
</file>

<file path=ppt/theme/theme1.xml><?xml version="1.0" encoding="utf-8"?>
<a:theme xmlns:a="http://schemas.openxmlformats.org/drawingml/2006/main" name="CoH-mal">
  <a:themeElements>
    <a:clrScheme name="CoH-m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H-m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rnd" cmpd="sng" algn="ctr">
          <a:solidFill>
            <a:schemeClr val="tx1"/>
          </a:solidFill>
          <a:prstDash val="sysDot"/>
          <a:round/>
          <a:headEnd type="triangle" w="sm" len="med"/>
          <a:tailEnd type="triangle" w="sm"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rnd" cmpd="sng" algn="ctr">
          <a:solidFill>
            <a:schemeClr val="tx1"/>
          </a:solidFill>
          <a:prstDash val="sysDot"/>
          <a:round/>
          <a:headEnd type="triangle" w="sm" len="med"/>
          <a:tailEnd type="triangle" w="sm"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CoH-m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H-m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H-m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H-m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H-m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H-m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H-mal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H-m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H-m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H-m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H-m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H-m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CoH-mal</Template>
  <TotalTime>57385</TotalTime>
  <Words>4701</Words>
  <Application>Microsoft Macintosh PowerPoint</Application>
  <PresentationFormat>On-screen Show (4:3)</PresentationFormat>
  <Paragraphs>1797</Paragraphs>
  <Slides>59</Slides>
  <Notes>56</Notes>
  <HiddenSlides>5</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9" baseType="lpstr">
      <vt:lpstr>ＭＳ Ｐゴシック</vt:lpstr>
      <vt:lpstr>Arial</vt:lpstr>
      <vt:lpstr>Calibri</vt:lpstr>
      <vt:lpstr>Courier</vt:lpstr>
      <vt:lpstr>Courier New</vt:lpstr>
      <vt:lpstr>Helvetica</vt:lpstr>
      <vt:lpstr>Times New Roman</vt:lpstr>
      <vt:lpstr>Wingdings</vt:lpstr>
      <vt:lpstr>CoH-mal</vt:lpstr>
      <vt:lpstr>Equation</vt:lpstr>
      <vt:lpstr>BI311F – Bioinformatics</vt:lpstr>
      <vt:lpstr>Today</vt:lpstr>
      <vt:lpstr>Bioinformatics? (Computational biology?)</vt:lpstr>
      <vt:lpstr>(Classic) Bioinformatics = sequence data</vt:lpstr>
      <vt:lpstr>Identical twins have the same genes, but are still different</vt:lpstr>
      <vt:lpstr>411 cell types, 1014 cells – same genes!</vt:lpstr>
      <vt:lpstr>Genes are in DNA</vt:lpstr>
      <vt:lpstr>Genes are recipes for molecules</vt:lpstr>
      <vt:lpstr>Changes in the recipe can affect function</vt:lpstr>
      <vt:lpstr>Sequences – basic data structures in cells</vt:lpstr>
      <vt:lpstr>A cell as seen by a computer scientist</vt:lpstr>
      <vt:lpstr>Problems solved by bioinformatics</vt:lpstr>
      <vt:lpstr>Protein sequence determines function</vt:lpstr>
      <vt:lpstr>Genes evolved from common ancestor (homologs) often have similar functions</vt:lpstr>
      <vt:lpstr>Homologous vs Analogous genes</vt:lpstr>
      <vt:lpstr>Search to determine gene function</vt:lpstr>
      <vt:lpstr>Sequence similarity?</vt:lpstr>
      <vt:lpstr>Sequence similarity?</vt:lpstr>
      <vt:lpstr>Similar sequences – dot plots</vt:lpstr>
      <vt:lpstr>Measuring similarity – common subsequences</vt:lpstr>
      <vt:lpstr>Longest common subsequence</vt:lpstr>
      <vt:lpstr>Computing the LCS?</vt:lpstr>
      <vt:lpstr>Computing the LCS bottom up</vt:lpstr>
      <vt:lpstr>Computing the LCS bottom up</vt:lpstr>
      <vt:lpstr>Sequence similarity and evolution</vt:lpstr>
      <vt:lpstr>Edit distance as string similarity</vt:lpstr>
      <vt:lpstr>Edit operations for transforming strings</vt:lpstr>
      <vt:lpstr>Edit operations model evolutionary events</vt:lpstr>
      <vt:lpstr>Computing Edit Distance</vt:lpstr>
      <vt:lpstr>Computing Edit Distance</vt:lpstr>
      <vt:lpstr>Computing Edit Distance</vt:lpstr>
      <vt:lpstr>Computing Edit Distance</vt:lpstr>
      <vt:lpstr>Global alignments vs local alignments</vt:lpstr>
      <vt:lpstr>Similar sequences – global alignment</vt:lpstr>
      <vt:lpstr>Similar sequences – global alignment</vt:lpstr>
      <vt:lpstr>Similar sequences – global alignment</vt:lpstr>
      <vt:lpstr>Multiple equivalent optimal alignments?</vt:lpstr>
      <vt:lpstr>Multiple equivalent optimal alignments?</vt:lpstr>
      <vt:lpstr>Multiple equivalent optimal alignments?</vt:lpstr>
      <vt:lpstr>Evolution “prefers” few gaps</vt:lpstr>
      <vt:lpstr>Alignment visualizes evolutionary events</vt:lpstr>
      <vt:lpstr>Global alignment can be suboptimal</vt:lpstr>
      <vt:lpstr>Local alignment (LA) </vt:lpstr>
      <vt:lpstr>Local alignments</vt:lpstr>
      <vt:lpstr>Local alignments</vt:lpstr>
      <vt:lpstr>Size the limit with matrix-based methods</vt:lpstr>
      <vt:lpstr>Finding similar sequences in a BLAST</vt:lpstr>
      <vt:lpstr>What is this?</vt:lpstr>
      <vt:lpstr>Biological databases – typically</vt:lpstr>
      <vt:lpstr>Task 1</vt:lpstr>
      <vt:lpstr>Task 2</vt:lpstr>
      <vt:lpstr>Task 3</vt:lpstr>
      <vt:lpstr>Task 4</vt:lpstr>
      <vt:lpstr>Biobanks – databases keyed to individuals</vt:lpstr>
      <vt:lpstr>Finding “lung cancer genes” from biobank material</vt:lpstr>
      <vt:lpstr>From table of measurements to results</vt:lpstr>
      <vt:lpstr>Integrating biobank -omics data for future analyses </vt:lpstr>
      <vt:lpstr>Major online tools and databases</vt:lpstr>
      <vt:lpstr>Today</vt:lpstr>
    </vt:vector>
  </TitlesOfParts>
  <Company>Interagon AS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Pål Sætrom</dc:creator>
  <cp:lastModifiedBy>Microsoft Office User</cp:lastModifiedBy>
  <cp:revision>442</cp:revision>
  <cp:lastPrinted>2017-03-16T07:31:11Z</cp:lastPrinted>
  <dcterms:created xsi:type="dcterms:W3CDTF">2006-12-06T05:35:25Z</dcterms:created>
  <dcterms:modified xsi:type="dcterms:W3CDTF">2020-03-23T12:53:09Z</dcterms:modified>
</cp:coreProperties>
</file>